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88" autoAdjust="0"/>
    <p:restoredTop sz="93957" autoAdjust="0"/>
  </p:normalViewPr>
  <p:slideViewPr>
    <p:cSldViewPr snapToGrid="0">
      <p:cViewPr varScale="1">
        <p:scale>
          <a:sx n="79" d="100"/>
          <a:sy n="79" d="100"/>
        </p:scale>
        <p:origin x="222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840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33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>
                    <a:tint val="82000"/>
                  </a:schemeClr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82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8368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8075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616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88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651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2439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5714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512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878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DEFFBA-6EC5-4584-95E4-A0D0EA15625F}" type="datetimeFigureOut">
              <a:rPr kumimoji="1" lang="ja-JP" altLang="en-US" smtClean="0"/>
              <a:t>2026/10/16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14EDB7-C395-4070-8AC6-FDA81C95E7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994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kumimoji="1"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kumimoji="1"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1BA0338E-7B91-CDB2-E995-E73607A04749}"/>
              </a:ext>
            </a:extLst>
          </p:cNvPr>
          <p:cNvSpPr/>
          <p:nvPr/>
        </p:nvSpPr>
        <p:spPr>
          <a:xfrm>
            <a:off x="6498683" y="6761656"/>
            <a:ext cx="5906386" cy="2719583"/>
          </a:xfrm>
          <a:prstGeom prst="roundRect">
            <a:avLst>
              <a:gd name="adj" fmla="val 7918"/>
            </a:avLst>
          </a:prstGeom>
          <a:ln w="254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D2E132FF-A3AF-49A2-1F1F-58ACE27860C6}"/>
              </a:ext>
            </a:extLst>
          </p:cNvPr>
          <p:cNvSpPr/>
          <p:nvPr/>
        </p:nvSpPr>
        <p:spPr>
          <a:xfrm>
            <a:off x="250422" y="6765378"/>
            <a:ext cx="6150378" cy="2719583"/>
          </a:xfrm>
          <a:prstGeom prst="roundRect">
            <a:avLst>
              <a:gd name="adj" fmla="val 7918"/>
            </a:avLst>
          </a:prstGeom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9D57DBEF-EC8F-EF81-1741-4F8CCB3A28E6}"/>
              </a:ext>
            </a:extLst>
          </p:cNvPr>
          <p:cNvSpPr/>
          <p:nvPr/>
        </p:nvSpPr>
        <p:spPr>
          <a:xfrm>
            <a:off x="250422" y="2370812"/>
            <a:ext cx="3792542" cy="2514556"/>
          </a:xfrm>
          <a:prstGeom prst="roundRect">
            <a:avLst>
              <a:gd name="adj" fmla="val 7598"/>
            </a:avLst>
          </a:prstGeom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35997FF-669E-670D-11DD-46D4FA306D1C}"/>
              </a:ext>
            </a:extLst>
          </p:cNvPr>
          <p:cNvSpPr txBox="1"/>
          <p:nvPr/>
        </p:nvSpPr>
        <p:spPr>
          <a:xfrm>
            <a:off x="904251" y="367666"/>
            <a:ext cx="10634132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「カベトーーク！」ワークシート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0F798A9-F430-FEF5-E520-A8947DEF8358}"/>
              </a:ext>
            </a:extLst>
          </p:cNvPr>
          <p:cNvSpPr txBox="1"/>
          <p:nvPr/>
        </p:nvSpPr>
        <p:spPr>
          <a:xfrm>
            <a:off x="3388975" y="1013866"/>
            <a:ext cx="5691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“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できない</a:t>
            </a:r>
            <a:r>
              <a:rPr kumimoji="1" lang="en-US" altLang="ja-JP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”</a:t>
            </a:r>
            <a:r>
              <a:rPr kumimoji="1" lang="ja-JP" altLang="en-US" sz="20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を“どうすれば一緒にできる”へ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3A5E49FE-6F8B-4C6A-4039-96A692FDFDF1}"/>
              </a:ext>
            </a:extLst>
          </p:cNvPr>
          <p:cNvSpPr/>
          <p:nvPr/>
        </p:nvSpPr>
        <p:spPr>
          <a:xfrm>
            <a:off x="290945" y="1558636"/>
            <a:ext cx="12115800" cy="723797"/>
          </a:xfrm>
          <a:prstGeom prst="roundRect">
            <a:avLst>
              <a:gd name="adj" fmla="val 7918"/>
            </a:avLst>
          </a:prstGeom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B04C007-ABEB-4626-69EE-C5ED732A5F5C}"/>
              </a:ext>
            </a:extLst>
          </p:cNvPr>
          <p:cNvSpPr/>
          <p:nvPr/>
        </p:nvSpPr>
        <p:spPr>
          <a:xfrm>
            <a:off x="290945" y="1309254"/>
            <a:ext cx="2627619" cy="49876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本日考える活動・取組</a:t>
            </a:r>
          </a:p>
        </p:txBody>
      </p:sp>
      <p:sp>
        <p:nvSpPr>
          <p:cNvPr id="59" name="四角形: 角を丸くする 58">
            <a:extLst>
              <a:ext uri="{FF2B5EF4-FFF2-40B4-BE49-F238E27FC236}">
                <a16:creationId xmlns:a16="http://schemas.microsoft.com/office/drawing/2014/main" id="{7D4774B4-1D17-87DE-CD5A-31F92E626CFE}"/>
              </a:ext>
            </a:extLst>
          </p:cNvPr>
          <p:cNvSpPr/>
          <p:nvPr/>
        </p:nvSpPr>
        <p:spPr>
          <a:xfrm>
            <a:off x="263485" y="4977423"/>
            <a:ext cx="12141584" cy="1701532"/>
          </a:xfrm>
          <a:prstGeom prst="roundRect">
            <a:avLst>
              <a:gd name="adj" fmla="val 7918"/>
            </a:avLst>
          </a:prstGeom>
          <a:ln w="254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BDD81E1-6ABE-66B6-1512-E27669DA61D2}"/>
              </a:ext>
            </a:extLst>
          </p:cNvPr>
          <p:cNvGrpSpPr/>
          <p:nvPr/>
        </p:nvGrpSpPr>
        <p:grpSpPr>
          <a:xfrm>
            <a:off x="290945" y="2977612"/>
            <a:ext cx="3667280" cy="780106"/>
            <a:chOff x="695906" y="6540233"/>
            <a:chExt cx="3056270" cy="780106"/>
          </a:xfrm>
        </p:grpSpPr>
        <p:sp>
          <p:nvSpPr>
            <p:cNvPr id="11" name="四角形: 角を丸くする 10">
              <a:extLst>
                <a:ext uri="{FF2B5EF4-FFF2-40B4-BE49-F238E27FC236}">
                  <a16:creationId xmlns:a16="http://schemas.microsoft.com/office/drawing/2014/main" id="{E73078A6-D4A3-0FB2-6CA9-110A6EC7BC99}"/>
                </a:ext>
              </a:extLst>
            </p:cNvPr>
            <p:cNvSpPr/>
            <p:nvPr/>
          </p:nvSpPr>
          <p:spPr>
            <a:xfrm>
              <a:off x="758536" y="6540233"/>
              <a:ext cx="2993640" cy="780106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DFAEBE17-6748-5519-AD8A-6CE6B2D99AFF}"/>
                </a:ext>
              </a:extLst>
            </p:cNvPr>
            <p:cNvSpPr txBox="1"/>
            <p:nvPr/>
          </p:nvSpPr>
          <p:spPr>
            <a:xfrm>
              <a:off x="695906" y="6551664"/>
              <a:ext cx="1709632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選んだ障壁カード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01CDE0F-7260-A618-BBF8-836FC685A87E}"/>
              </a:ext>
            </a:extLst>
          </p:cNvPr>
          <p:cNvGrpSpPr/>
          <p:nvPr/>
        </p:nvGrpSpPr>
        <p:grpSpPr>
          <a:xfrm>
            <a:off x="366096" y="2453528"/>
            <a:ext cx="3512813" cy="474773"/>
            <a:chOff x="394855" y="3043262"/>
            <a:chExt cx="3512813" cy="47477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722F7BB-FBA2-79A5-0266-1EE39C4F3279}"/>
                </a:ext>
              </a:extLst>
            </p:cNvPr>
            <p:cNvSpPr txBox="1"/>
            <p:nvPr/>
          </p:nvSpPr>
          <p:spPr>
            <a:xfrm>
              <a:off x="394855" y="3056370"/>
              <a:ext cx="16409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①選ぶ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DCE7F86-3187-60E6-1531-851F4AFE6C3B}"/>
                </a:ext>
              </a:extLst>
            </p:cNvPr>
            <p:cNvSpPr txBox="1"/>
            <p:nvPr/>
          </p:nvSpPr>
          <p:spPr>
            <a:xfrm>
              <a:off x="1633513" y="3043262"/>
              <a:ext cx="22741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今日１番考えてみたい“カベ”を１枚選びましょう。</a:t>
              </a:r>
            </a:p>
          </p:txBody>
        </p:sp>
      </p:grp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DEE0D84-37BC-C79C-2B1E-F55D4611B719}"/>
              </a:ext>
            </a:extLst>
          </p:cNvPr>
          <p:cNvGrpSpPr/>
          <p:nvPr/>
        </p:nvGrpSpPr>
        <p:grpSpPr>
          <a:xfrm>
            <a:off x="4242904" y="3018790"/>
            <a:ext cx="2636732" cy="1766369"/>
            <a:chOff x="711562" y="6632339"/>
            <a:chExt cx="2429927" cy="919940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F9C34396-A79E-4209-91A2-5318C47F75FA}"/>
                </a:ext>
              </a:extLst>
            </p:cNvPr>
            <p:cNvSpPr/>
            <p:nvPr/>
          </p:nvSpPr>
          <p:spPr>
            <a:xfrm>
              <a:off x="758536" y="6632339"/>
              <a:ext cx="2335980" cy="91994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D2DC668-B704-D0FF-CEA0-088310E31C5C}"/>
                </a:ext>
              </a:extLst>
            </p:cNvPr>
            <p:cNvSpPr txBox="1"/>
            <p:nvPr/>
          </p:nvSpPr>
          <p:spPr>
            <a:xfrm>
              <a:off x="711562" y="6632339"/>
              <a:ext cx="242992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心配していること</a:t>
              </a: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2DFA3DC-7632-F97A-9585-C7B0DDC2FB54}"/>
              </a:ext>
            </a:extLst>
          </p:cNvPr>
          <p:cNvGrpSpPr/>
          <p:nvPr/>
        </p:nvGrpSpPr>
        <p:grpSpPr>
          <a:xfrm>
            <a:off x="4278944" y="2434211"/>
            <a:ext cx="7925128" cy="477024"/>
            <a:chOff x="385864" y="3002348"/>
            <a:chExt cx="3505836" cy="477024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9CA108E-5AE2-5406-5316-CC73960F3B13}"/>
                </a:ext>
              </a:extLst>
            </p:cNvPr>
            <p:cNvSpPr txBox="1"/>
            <p:nvPr/>
          </p:nvSpPr>
          <p:spPr>
            <a:xfrm>
              <a:off x="385864" y="3017707"/>
              <a:ext cx="49472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4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②訳す　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5771FA6-2D56-C032-3AC6-61C1F5A97A54}"/>
                </a:ext>
              </a:extLst>
            </p:cNvPr>
            <p:cNvSpPr txBox="1"/>
            <p:nvPr/>
          </p:nvSpPr>
          <p:spPr>
            <a:xfrm>
              <a:off x="2345723" y="3002348"/>
              <a:ext cx="154597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※</a:t>
              </a:r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ここで考えるのは“仮説”。</a:t>
              </a:r>
              <a:endParaRPr kumimoji="1"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  <a:p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　　決めつけず、できるだけたくさん出し合いましょう。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FCB270EE-4F8E-5707-999D-A5D384D97618}"/>
                </a:ext>
              </a:extLst>
            </p:cNvPr>
            <p:cNvSpPr txBox="1"/>
            <p:nvPr/>
          </p:nvSpPr>
          <p:spPr>
            <a:xfrm>
              <a:off x="900024" y="3049499"/>
              <a:ext cx="1426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言葉の奥にあるものを考える</a:t>
              </a:r>
              <a:endPara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85981948-860A-D8D1-1438-984218293325}"/>
              </a:ext>
            </a:extLst>
          </p:cNvPr>
          <p:cNvGrpSpPr/>
          <p:nvPr/>
        </p:nvGrpSpPr>
        <p:grpSpPr>
          <a:xfrm>
            <a:off x="290945" y="3833553"/>
            <a:ext cx="3667280" cy="951606"/>
            <a:chOff x="695906" y="6622301"/>
            <a:chExt cx="3056270" cy="951606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FB5B3B11-8E97-C930-369F-D298F8BD2A14}"/>
                </a:ext>
              </a:extLst>
            </p:cNvPr>
            <p:cNvSpPr/>
            <p:nvPr/>
          </p:nvSpPr>
          <p:spPr>
            <a:xfrm>
              <a:off x="758536" y="6622301"/>
              <a:ext cx="2993640" cy="951606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DDE349A-C82D-09F8-479A-72FF56AB7D79}"/>
                </a:ext>
              </a:extLst>
            </p:cNvPr>
            <p:cNvSpPr txBox="1"/>
            <p:nvPr/>
          </p:nvSpPr>
          <p:spPr>
            <a:xfrm>
              <a:off x="695906" y="6654020"/>
              <a:ext cx="24090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なぜこの“カベ”を選んだ？</a:t>
              </a: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67813E09-0B6A-38F0-5AB3-8B54689004CF}"/>
              </a:ext>
            </a:extLst>
          </p:cNvPr>
          <p:cNvGrpSpPr/>
          <p:nvPr/>
        </p:nvGrpSpPr>
        <p:grpSpPr>
          <a:xfrm>
            <a:off x="6930608" y="3014193"/>
            <a:ext cx="2636732" cy="1766369"/>
            <a:chOff x="711562" y="6632339"/>
            <a:chExt cx="2429927" cy="919940"/>
          </a:xfrm>
        </p:grpSpPr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E075DA57-7323-F73D-74D8-515829483557}"/>
                </a:ext>
              </a:extLst>
            </p:cNvPr>
            <p:cNvSpPr/>
            <p:nvPr/>
          </p:nvSpPr>
          <p:spPr>
            <a:xfrm>
              <a:off x="758536" y="6632339"/>
              <a:ext cx="2335980" cy="91994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6479A374-0681-F9E8-2C7B-135484FFC0A5}"/>
                </a:ext>
              </a:extLst>
            </p:cNvPr>
            <p:cNvSpPr txBox="1"/>
            <p:nvPr/>
          </p:nvSpPr>
          <p:spPr>
            <a:xfrm>
              <a:off x="711562" y="6632339"/>
              <a:ext cx="2429927" cy="1923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責任感・守りたいもの</a:t>
              </a: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479249C9-0979-247A-72A9-510CCDC7D0BD}"/>
              </a:ext>
            </a:extLst>
          </p:cNvPr>
          <p:cNvGrpSpPr/>
          <p:nvPr/>
        </p:nvGrpSpPr>
        <p:grpSpPr>
          <a:xfrm>
            <a:off x="9618312" y="3014193"/>
            <a:ext cx="2636732" cy="1766369"/>
            <a:chOff x="711562" y="6632339"/>
            <a:chExt cx="2429927" cy="919940"/>
          </a:xfrm>
        </p:grpSpPr>
        <p:sp>
          <p:nvSpPr>
            <p:cNvPr id="41" name="四角形: 角を丸くする 40">
              <a:extLst>
                <a:ext uri="{FF2B5EF4-FFF2-40B4-BE49-F238E27FC236}">
                  <a16:creationId xmlns:a16="http://schemas.microsoft.com/office/drawing/2014/main" id="{57F4E9D9-9B52-75B2-063C-D1E35B7F3847}"/>
                </a:ext>
              </a:extLst>
            </p:cNvPr>
            <p:cNvSpPr/>
            <p:nvPr/>
          </p:nvSpPr>
          <p:spPr>
            <a:xfrm>
              <a:off x="758536" y="6632339"/>
              <a:ext cx="2335980" cy="91994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B05F98FF-BA0A-35BD-7E99-C84C16524DE0}"/>
                </a:ext>
              </a:extLst>
            </p:cNvPr>
            <p:cNvSpPr txBox="1"/>
            <p:nvPr/>
          </p:nvSpPr>
          <p:spPr>
            <a:xfrm>
              <a:off x="711562" y="6632339"/>
              <a:ext cx="2429927" cy="19235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願い・大切にしたいこと</a:t>
              </a:r>
              <a:endPara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</p:grp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139751F-3FEC-38A9-441A-689C8ACA3379}"/>
              </a:ext>
            </a:extLst>
          </p:cNvPr>
          <p:cNvSpPr/>
          <p:nvPr/>
        </p:nvSpPr>
        <p:spPr>
          <a:xfrm>
            <a:off x="4182253" y="2370812"/>
            <a:ext cx="8224492" cy="2514555"/>
          </a:xfrm>
          <a:prstGeom prst="roundRect">
            <a:avLst>
              <a:gd name="adj" fmla="val 6516"/>
            </a:avLst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4A76FE53-D043-C993-E94C-AB8D18D97A2F}"/>
              </a:ext>
            </a:extLst>
          </p:cNvPr>
          <p:cNvGrpSpPr/>
          <p:nvPr/>
        </p:nvGrpSpPr>
        <p:grpSpPr>
          <a:xfrm>
            <a:off x="324846" y="5017672"/>
            <a:ext cx="11993077" cy="1551077"/>
            <a:chOff x="324846" y="5358629"/>
            <a:chExt cx="11993077" cy="1551077"/>
          </a:xfrm>
        </p:grpSpPr>
        <p:grpSp>
          <p:nvGrpSpPr>
            <p:cNvPr id="60" name="グループ化 59">
              <a:extLst>
                <a:ext uri="{FF2B5EF4-FFF2-40B4-BE49-F238E27FC236}">
                  <a16:creationId xmlns:a16="http://schemas.microsoft.com/office/drawing/2014/main" id="{4B5D7C79-0830-8651-01F4-CC9630DA3FEA}"/>
                </a:ext>
              </a:extLst>
            </p:cNvPr>
            <p:cNvGrpSpPr/>
            <p:nvPr/>
          </p:nvGrpSpPr>
          <p:grpSpPr>
            <a:xfrm>
              <a:off x="324846" y="5358629"/>
              <a:ext cx="11993077" cy="1551077"/>
              <a:chOff x="335366" y="5375822"/>
              <a:chExt cx="11993077" cy="1551077"/>
            </a:xfrm>
          </p:grpSpPr>
          <p:grpSp>
            <p:nvGrpSpPr>
              <p:cNvPr id="47" name="グループ化 46">
                <a:extLst>
                  <a:ext uri="{FF2B5EF4-FFF2-40B4-BE49-F238E27FC236}">
                    <a16:creationId xmlns:a16="http://schemas.microsoft.com/office/drawing/2014/main" id="{03F6A2C5-F54B-EC2B-0FFF-379F0B97172F}"/>
                  </a:ext>
                </a:extLst>
              </p:cNvPr>
              <p:cNvGrpSpPr/>
              <p:nvPr/>
            </p:nvGrpSpPr>
            <p:grpSpPr>
              <a:xfrm>
                <a:off x="407051" y="5819889"/>
                <a:ext cx="3798218" cy="1107009"/>
                <a:chOff x="711563" y="6632339"/>
                <a:chExt cx="2429927" cy="919940"/>
              </a:xfrm>
            </p:grpSpPr>
            <p:sp>
              <p:nvSpPr>
                <p:cNvPr id="48" name="四角形: 角を丸くする 47">
                  <a:extLst>
                    <a:ext uri="{FF2B5EF4-FFF2-40B4-BE49-F238E27FC236}">
                      <a16:creationId xmlns:a16="http://schemas.microsoft.com/office/drawing/2014/main" id="{7EA02686-2E89-79FF-EF80-C6721BDCEE3A}"/>
                    </a:ext>
                  </a:extLst>
                </p:cNvPr>
                <p:cNvSpPr/>
                <p:nvPr/>
              </p:nvSpPr>
              <p:spPr>
                <a:xfrm>
                  <a:off x="758536" y="6632339"/>
                  <a:ext cx="2335980" cy="919940"/>
                </a:xfrm>
                <a:prstGeom prst="roundRect">
                  <a:avLst>
                    <a:gd name="adj" fmla="val 6516"/>
                  </a:avLst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 dirty="0">
                    <a:solidFill>
                      <a:schemeClr val="tx1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endParaRPr>
                </a:p>
              </p:txBody>
            </p:sp>
            <p:sp>
              <p:nvSpPr>
                <p:cNvPr id="49" name="テキスト ボックス 48">
                  <a:extLst>
                    <a:ext uri="{FF2B5EF4-FFF2-40B4-BE49-F238E27FC236}">
                      <a16:creationId xmlns:a16="http://schemas.microsoft.com/office/drawing/2014/main" id="{8F80C0E0-8D85-DB68-3F7C-34501B9CD19F}"/>
                    </a:ext>
                  </a:extLst>
                </p:cNvPr>
                <p:cNvSpPr txBox="1"/>
                <p:nvPr/>
              </p:nvSpPr>
              <p:spPr>
                <a:xfrm>
                  <a:off x="711563" y="6679726"/>
                  <a:ext cx="2429927" cy="19235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まず受け止める</a:t>
                  </a:r>
                </a:p>
              </p:txBody>
            </p:sp>
          </p:grpSp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91AF6D89-A3E5-C2CE-3BDF-E61CEC9BEF91}"/>
                  </a:ext>
                </a:extLst>
              </p:cNvPr>
              <p:cNvGrpSpPr/>
              <p:nvPr/>
            </p:nvGrpSpPr>
            <p:grpSpPr>
              <a:xfrm>
                <a:off x="335366" y="5375822"/>
                <a:ext cx="10345165" cy="461665"/>
                <a:chOff x="394855" y="2993158"/>
                <a:chExt cx="3337740" cy="461665"/>
              </a:xfrm>
            </p:grpSpPr>
            <p:sp>
              <p:nvSpPr>
                <p:cNvPr id="51" name="テキスト ボックス 50">
                  <a:extLst>
                    <a:ext uri="{FF2B5EF4-FFF2-40B4-BE49-F238E27FC236}">
                      <a16:creationId xmlns:a16="http://schemas.microsoft.com/office/drawing/2014/main" id="{13E46926-73BB-340A-0D9F-67C29FF13B32}"/>
                    </a:ext>
                  </a:extLst>
                </p:cNvPr>
                <p:cNvSpPr txBox="1"/>
                <p:nvPr/>
              </p:nvSpPr>
              <p:spPr>
                <a:xfrm>
                  <a:off x="394855" y="2993158"/>
                  <a:ext cx="1602643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2400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③自分たちなりの翻訳術　</a:t>
                  </a:r>
                </a:p>
              </p:txBody>
            </p:sp>
            <p:sp>
              <p:nvSpPr>
                <p:cNvPr id="52" name="テキスト ボックス 51">
                  <a:extLst>
                    <a:ext uri="{FF2B5EF4-FFF2-40B4-BE49-F238E27FC236}">
                      <a16:creationId xmlns:a16="http://schemas.microsoft.com/office/drawing/2014/main" id="{EED7A47F-8CB3-16D5-F3A8-FF00EF105F6F}"/>
                    </a:ext>
                  </a:extLst>
                </p:cNvPr>
                <p:cNvSpPr txBox="1"/>
                <p:nvPr/>
              </p:nvSpPr>
              <p:spPr>
                <a:xfrm>
                  <a:off x="1679580" y="3098932"/>
                  <a:ext cx="2053015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1200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※</a:t>
                  </a:r>
                  <a:r>
                    <a:rPr kumimoji="1" lang="ja-JP" altLang="en-US" sz="1200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言葉だけでなく、役割・負担・安全策・進め方等を変えるのも“翻訳”</a:t>
                  </a:r>
                </a:p>
              </p:txBody>
            </p:sp>
          </p:grpSp>
          <p:grpSp>
            <p:nvGrpSpPr>
              <p:cNvPr id="53" name="グループ化 52">
                <a:extLst>
                  <a:ext uri="{FF2B5EF4-FFF2-40B4-BE49-F238E27FC236}">
                    <a16:creationId xmlns:a16="http://schemas.microsoft.com/office/drawing/2014/main" id="{4497D2A3-3860-9BA8-92CF-9158CE383ECC}"/>
                  </a:ext>
                </a:extLst>
              </p:cNvPr>
              <p:cNvGrpSpPr/>
              <p:nvPr/>
            </p:nvGrpSpPr>
            <p:grpSpPr>
              <a:xfrm>
                <a:off x="4512211" y="5819889"/>
                <a:ext cx="3798218" cy="1107010"/>
                <a:chOff x="715951" y="6632339"/>
                <a:chExt cx="2429927" cy="576540"/>
              </a:xfrm>
            </p:grpSpPr>
            <p:sp>
              <p:nvSpPr>
                <p:cNvPr id="54" name="四角形: 角を丸くする 53">
                  <a:extLst>
                    <a:ext uri="{FF2B5EF4-FFF2-40B4-BE49-F238E27FC236}">
                      <a16:creationId xmlns:a16="http://schemas.microsoft.com/office/drawing/2014/main" id="{C6172F22-CAFA-7971-D96A-5A80112429C9}"/>
                    </a:ext>
                  </a:extLst>
                </p:cNvPr>
                <p:cNvSpPr/>
                <p:nvPr/>
              </p:nvSpPr>
              <p:spPr>
                <a:xfrm>
                  <a:off x="735049" y="6632339"/>
                  <a:ext cx="2335980" cy="576540"/>
                </a:xfrm>
                <a:prstGeom prst="roundRect">
                  <a:avLst>
                    <a:gd name="adj" fmla="val 6516"/>
                  </a:avLst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 dirty="0">
                    <a:solidFill>
                      <a:schemeClr val="tx1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endParaRPr>
                </a:p>
              </p:txBody>
            </p:sp>
            <p:sp>
              <p:nvSpPr>
                <p:cNvPr id="55" name="テキスト ボックス 54">
                  <a:extLst>
                    <a:ext uri="{FF2B5EF4-FFF2-40B4-BE49-F238E27FC236}">
                      <a16:creationId xmlns:a16="http://schemas.microsoft.com/office/drawing/2014/main" id="{A28698ED-6288-E877-EFEC-F80B8A53E7B8}"/>
                    </a:ext>
                  </a:extLst>
                </p:cNvPr>
                <p:cNvSpPr txBox="1"/>
                <p:nvPr/>
              </p:nvSpPr>
              <p:spPr>
                <a:xfrm>
                  <a:off x="715951" y="6661574"/>
                  <a:ext cx="2429927" cy="19235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共通の願いを確かめる</a:t>
                  </a:r>
                </a:p>
              </p:txBody>
            </p:sp>
          </p:grpSp>
          <p:grpSp>
            <p:nvGrpSpPr>
              <p:cNvPr id="56" name="グループ化 55">
                <a:extLst>
                  <a:ext uri="{FF2B5EF4-FFF2-40B4-BE49-F238E27FC236}">
                    <a16:creationId xmlns:a16="http://schemas.microsoft.com/office/drawing/2014/main" id="{7C032274-E155-218E-BDA0-DB19FB96FE1B}"/>
                  </a:ext>
                </a:extLst>
              </p:cNvPr>
              <p:cNvGrpSpPr/>
              <p:nvPr/>
            </p:nvGrpSpPr>
            <p:grpSpPr>
              <a:xfrm>
                <a:off x="8530225" y="5802477"/>
                <a:ext cx="3798218" cy="1124422"/>
                <a:chOff x="711562" y="6632339"/>
                <a:chExt cx="2429927" cy="919940"/>
              </a:xfrm>
            </p:grpSpPr>
            <p:sp>
              <p:nvSpPr>
                <p:cNvPr id="57" name="四角形: 角を丸くする 56">
                  <a:extLst>
                    <a:ext uri="{FF2B5EF4-FFF2-40B4-BE49-F238E27FC236}">
                      <a16:creationId xmlns:a16="http://schemas.microsoft.com/office/drawing/2014/main" id="{0BEB7E29-76E6-390D-3E46-32BCA3C1D7E7}"/>
                    </a:ext>
                  </a:extLst>
                </p:cNvPr>
                <p:cNvSpPr/>
                <p:nvPr/>
              </p:nvSpPr>
              <p:spPr>
                <a:xfrm>
                  <a:off x="758536" y="6632339"/>
                  <a:ext cx="2335980" cy="919940"/>
                </a:xfrm>
                <a:prstGeom prst="roundRect">
                  <a:avLst>
                    <a:gd name="adj" fmla="val 6516"/>
                  </a:avLst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sz="2000" dirty="0">
                    <a:solidFill>
                      <a:schemeClr val="tx1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endParaRPr>
                </a:p>
              </p:txBody>
            </p:sp>
            <p:sp>
              <p:nvSpPr>
                <p:cNvPr id="58" name="テキスト ボックス 57">
                  <a:extLst>
                    <a:ext uri="{FF2B5EF4-FFF2-40B4-BE49-F238E27FC236}">
                      <a16:creationId xmlns:a16="http://schemas.microsoft.com/office/drawing/2014/main" id="{329AE589-1C46-E510-4ECC-ADC4110293D1}"/>
                    </a:ext>
                  </a:extLst>
                </p:cNvPr>
                <p:cNvSpPr txBox="1"/>
                <p:nvPr/>
              </p:nvSpPr>
              <p:spPr>
                <a:xfrm>
                  <a:off x="711562" y="6700000"/>
                  <a:ext cx="2429927" cy="336615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dirty="0">
                      <a:latin typeface="UD デジタル 教科書体 NK-B" panose="02020700000000000000" pitchFamily="18" charset="-128"/>
                      <a:ea typeface="UD デジタル 教科書体 NK-B" panose="02020700000000000000" pitchFamily="18" charset="-128"/>
                    </a:rPr>
                    <a:t>一緒にできる具体的な一歩</a:t>
                  </a:r>
                </a:p>
              </p:txBody>
            </p:sp>
          </p:grpSp>
        </p:grpSp>
        <p:sp>
          <p:nvSpPr>
            <p:cNvPr id="64" name="矢印: 右 63">
              <a:extLst>
                <a:ext uri="{FF2B5EF4-FFF2-40B4-BE49-F238E27FC236}">
                  <a16:creationId xmlns:a16="http://schemas.microsoft.com/office/drawing/2014/main" id="{2FDB5792-5F8A-FC36-BB6D-585A9D013925}"/>
                </a:ext>
              </a:extLst>
            </p:cNvPr>
            <p:cNvSpPr/>
            <p:nvPr/>
          </p:nvSpPr>
          <p:spPr>
            <a:xfrm>
              <a:off x="4170974" y="6034918"/>
              <a:ext cx="324640" cy="621344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5" name="矢印: 右 64">
              <a:extLst>
                <a:ext uri="{FF2B5EF4-FFF2-40B4-BE49-F238E27FC236}">
                  <a16:creationId xmlns:a16="http://schemas.microsoft.com/office/drawing/2014/main" id="{9E288879-C3E2-A3B3-7FA1-5E3B04D119F4}"/>
                </a:ext>
              </a:extLst>
            </p:cNvPr>
            <p:cNvSpPr/>
            <p:nvPr/>
          </p:nvSpPr>
          <p:spPr>
            <a:xfrm>
              <a:off x="8229037" y="6029812"/>
              <a:ext cx="324640" cy="621344"/>
            </a:xfrm>
            <a:prstGeom prst="rightArrow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FCD4074-45BC-394D-3226-33C216209453}"/>
              </a:ext>
            </a:extLst>
          </p:cNvPr>
          <p:cNvSpPr txBox="1"/>
          <p:nvPr/>
        </p:nvSpPr>
        <p:spPr>
          <a:xfrm>
            <a:off x="366096" y="6819409"/>
            <a:ext cx="1443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④話す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F259054-1888-6282-8DE2-A07F89F4A66B}"/>
              </a:ext>
            </a:extLst>
          </p:cNvPr>
          <p:cNvSpPr txBox="1"/>
          <p:nvPr/>
        </p:nvSpPr>
        <p:spPr>
          <a:xfrm>
            <a:off x="6580423" y="6814634"/>
            <a:ext cx="1443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⑤見直す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BF8CA12-D868-FB73-3EC9-AE33FF3ED3BA}"/>
              </a:ext>
            </a:extLst>
          </p:cNvPr>
          <p:cNvSpPr txBox="1"/>
          <p:nvPr/>
        </p:nvSpPr>
        <p:spPr>
          <a:xfrm>
            <a:off x="1429285" y="6860801"/>
            <a:ext cx="322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壁打ちメモ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75" name="グループ化 74">
            <a:extLst>
              <a:ext uri="{FF2B5EF4-FFF2-40B4-BE49-F238E27FC236}">
                <a16:creationId xmlns:a16="http://schemas.microsoft.com/office/drawing/2014/main" id="{E84A45EB-C715-8BC7-B3F0-F7F802948A11}"/>
              </a:ext>
            </a:extLst>
          </p:cNvPr>
          <p:cNvGrpSpPr/>
          <p:nvPr/>
        </p:nvGrpSpPr>
        <p:grpSpPr>
          <a:xfrm>
            <a:off x="428250" y="7605966"/>
            <a:ext cx="5799361" cy="604370"/>
            <a:chOff x="939491" y="6630999"/>
            <a:chExt cx="4833122" cy="604370"/>
          </a:xfrm>
        </p:grpSpPr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46C12E0C-06C3-ACF8-6DF8-3EFBDAD7BA22}"/>
                </a:ext>
              </a:extLst>
            </p:cNvPr>
            <p:cNvSpPr/>
            <p:nvPr/>
          </p:nvSpPr>
          <p:spPr>
            <a:xfrm>
              <a:off x="939491" y="6630999"/>
              <a:ext cx="1578703" cy="60437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363A13ED-1911-4C84-FD67-45A0C0085208}"/>
                </a:ext>
              </a:extLst>
            </p:cNvPr>
            <p:cNvSpPr txBox="1"/>
            <p:nvPr/>
          </p:nvSpPr>
          <p:spPr>
            <a:xfrm>
              <a:off x="1034703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伝わったところ</a:t>
              </a:r>
            </a:p>
          </p:txBody>
        </p: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08F548B6-E82B-E832-A544-30847C360098}"/>
                </a:ext>
              </a:extLst>
            </p:cNvPr>
            <p:cNvSpPr/>
            <p:nvPr/>
          </p:nvSpPr>
          <p:spPr>
            <a:xfrm>
              <a:off x="2569215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AF24640A-425C-F862-BA33-F933D7A148B8}"/>
                </a:ext>
              </a:extLst>
            </p:cNvPr>
            <p:cNvSpPr txBox="1"/>
            <p:nvPr/>
          </p:nvSpPr>
          <p:spPr>
            <a:xfrm>
              <a:off x="2615625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引っかかったところ</a:t>
              </a:r>
            </a:p>
          </p:txBody>
        </p:sp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78AE5573-E2F7-0EC3-B005-2CBEAFD3BD2C}"/>
                </a:ext>
              </a:extLst>
            </p:cNvPr>
            <p:cNvSpPr/>
            <p:nvPr/>
          </p:nvSpPr>
          <p:spPr>
            <a:xfrm>
              <a:off x="4193910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0ADE0F36-CA1F-B3E7-E77E-BC549FAD9352}"/>
                </a:ext>
              </a:extLst>
            </p:cNvPr>
            <p:cNvSpPr txBox="1"/>
            <p:nvPr/>
          </p:nvSpPr>
          <p:spPr>
            <a:xfrm>
              <a:off x="4236291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加えたい工夫</a:t>
              </a:r>
            </a:p>
          </p:txBody>
        </p:sp>
      </p:grpSp>
      <p:sp>
        <p:nvSpPr>
          <p:cNvPr id="85" name="四角形: 角を丸くする 84">
            <a:extLst>
              <a:ext uri="{FF2B5EF4-FFF2-40B4-BE49-F238E27FC236}">
                <a16:creationId xmlns:a16="http://schemas.microsoft.com/office/drawing/2014/main" id="{BCA3B5DF-E3D2-832D-C843-EAB8DFA1A0C4}"/>
              </a:ext>
            </a:extLst>
          </p:cNvPr>
          <p:cNvSpPr/>
          <p:nvPr/>
        </p:nvSpPr>
        <p:spPr>
          <a:xfrm>
            <a:off x="372390" y="7368186"/>
            <a:ext cx="5910407" cy="897124"/>
          </a:xfrm>
          <a:prstGeom prst="roundRect">
            <a:avLst>
              <a:gd name="adj" fmla="val 6516"/>
            </a:avLst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FE2F3D79-9B26-5B29-757B-325CFD584EC4}"/>
              </a:ext>
            </a:extLst>
          </p:cNvPr>
          <p:cNvSpPr/>
          <p:nvPr/>
        </p:nvSpPr>
        <p:spPr>
          <a:xfrm>
            <a:off x="321685" y="7257575"/>
            <a:ext cx="1271861" cy="256057"/>
          </a:xfrm>
          <a:prstGeom prst="roundRect">
            <a:avLst/>
          </a:prstGeom>
          <a:solidFill>
            <a:srgbClr val="002060"/>
          </a:solidFill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ROUND1</a:t>
            </a:r>
            <a:endParaRPr kumimoji="1" lang="ja-JP" altLang="en-US" sz="16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1A9A9DF2-810C-B6A3-1D20-6D5C894D84D6}"/>
              </a:ext>
            </a:extLst>
          </p:cNvPr>
          <p:cNvGrpSpPr/>
          <p:nvPr/>
        </p:nvGrpSpPr>
        <p:grpSpPr>
          <a:xfrm>
            <a:off x="421956" y="8690181"/>
            <a:ext cx="5799361" cy="604370"/>
            <a:chOff x="939491" y="6630999"/>
            <a:chExt cx="4833122" cy="604370"/>
          </a:xfrm>
        </p:grpSpPr>
        <p:sp>
          <p:nvSpPr>
            <p:cNvPr id="87" name="四角形: 角を丸くする 86">
              <a:extLst>
                <a:ext uri="{FF2B5EF4-FFF2-40B4-BE49-F238E27FC236}">
                  <a16:creationId xmlns:a16="http://schemas.microsoft.com/office/drawing/2014/main" id="{29753F30-A72C-995D-9E0C-CDC8A3004A2C}"/>
                </a:ext>
              </a:extLst>
            </p:cNvPr>
            <p:cNvSpPr/>
            <p:nvPr/>
          </p:nvSpPr>
          <p:spPr>
            <a:xfrm>
              <a:off x="939491" y="6630999"/>
              <a:ext cx="1578703" cy="604370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EE160FB1-4228-A00C-B7BF-E30FA5B12AC3}"/>
                </a:ext>
              </a:extLst>
            </p:cNvPr>
            <p:cNvSpPr txBox="1"/>
            <p:nvPr/>
          </p:nvSpPr>
          <p:spPr>
            <a:xfrm>
              <a:off x="1034703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誰が？</a:t>
              </a:r>
            </a:p>
          </p:txBody>
        </p:sp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587E66A2-CF93-933F-A6A2-CE37404380E7}"/>
                </a:ext>
              </a:extLst>
            </p:cNvPr>
            <p:cNvSpPr/>
            <p:nvPr/>
          </p:nvSpPr>
          <p:spPr>
            <a:xfrm>
              <a:off x="2569215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A0D9D575-DA8A-429C-F603-02028671B997}"/>
                </a:ext>
              </a:extLst>
            </p:cNvPr>
            <p:cNvSpPr txBox="1"/>
            <p:nvPr/>
          </p:nvSpPr>
          <p:spPr>
            <a:xfrm>
              <a:off x="2615625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どこまで？</a:t>
              </a:r>
            </a:p>
          </p:txBody>
        </p:sp>
        <p:sp>
          <p:nvSpPr>
            <p:cNvPr id="91" name="四角形: 角を丸くする 90">
              <a:extLst>
                <a:ext uri="{FF2B5EF4-FFF2-40B4-BE49-F238E27FC236}">
                  <a16:creationId xmlns:a16="http://schemas.microsoft.com/office/drawing/2014/main" id="{F2837177-52EC-0F07-1284-93D59EF8771E}"/>
                </a:ext>
              </a:extLst>
            </p:cNvPr>
            <p:cNvSpPr/>
            <p:nvPr/>
          </p:nvSpPr>
          <p:spPr>
            <a:xfrm>
              <a:off x="4193910" y="6640139"/>
              <a:ext cx="1578703" cy="581943"/>
            </a:xfrm>
            <a:prstGeom prst="roundRect">
              <a:avLst>
                <a:gd name="adj" fmla="val 6516"/>
              </a:avLst>
            </a:prstGeom>
            <a:noFill/>
            <a:ln w="25400"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sz="2000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D2E77DCE-0531-9B7C-3554-E161EB1A9554}"/>
                </a:ext>
              </a:extLst>
            </p:cNvPr>
            <p:cNvSpPr txBox="1"/>
            <p:nvPr/>
          </p:nvSpPr>
          <p:spPr>
            <a:xfrm>
              <a:off x="4236291" y="6651110"/>
              <a:ext cx="148913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dirty="0"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何から試す？</a:t>
              </a:r>
            </a:p>
          </p:txBody>
        </p:sp>
      </p:grpSp>
      <p:sp>
        <p:nvSpPr>
          <p:cNvPr id="93" name="四角形: 角を丸くする 92">
            <a:extLst>
              <a:ext uri="{FF2B5EF4-FFF2-40B4-BE49-F238E27FC236}">
                <a16:creationId xmlns:a16="http://schemas.microsoft.com/office/drawing/2014/main" id="{1347EE80-1927-6D66-1357-A6647B0F4699}"/>
              </a:ext>
            </a:extLst>
          </p:cNvPr>
          <p:cNvSpPr/>
          <p:nvPr/>
        </p:nvSpPr>
        <p:spPr>
          <a:xfrm>
            <a:off x="366096" y="8452401"/>
            <a:ext cx="5910407" cy="897124"/>
          </a:xfrm>
          <a:prstGeom prst="roundRect">
            <a:avLst>
              <a:gd name="adj" fmla="val 6516"/>
            </a:avLst>
          </a:prstGeom>
          <a:noFill/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2000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D9A4EABA-304C-5CCC-0550-94CD5B0CDC00}"/>
              </a:ext>
            </a:extLst>
          </p:cNvPr>
          <p:cNvSpPr/>
          <p:nvPr/>
        </p:nvSpPr>
        <p:spPr>
          <a:xfrm>
            <a:off x="315391" y="8341790"/>
            <a:ext cx="2603173" cy="256057"/>
          </a:xfrm>
          <a:prstGeom prst="roundRect">
            <a:avLst/>
          </a:prstGeom>
          <a:solidFill>
            <a:srgbClr val="002060"/>
          </a:solidFill>
          <a:ln w="254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ja-JP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ROUND</a:t>
            </a:r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２　　</a:t>
            </a:r>
            <a:r>
              <a:rPr kumimoji="1" lang="ja-JP" altLang="en-US" sz="14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もっと具体的に</a:t>
            </a:r>
            <a:endParaRPr kumimoji="1" lang="ja-JP" altLang="en-US" sz="1600" dirty="0">
              <a:solidFill>
                <a:schemeClr val="bg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0493027A-B817-5202-2910-37F21C1DA50C}"/>
              </a:ext>
            </a:extLst>
          </p:cNvPr>
          <p:cNvSpPr txBox="1"/>
          <p:nvPr/>
        </p:nvSpPr>
        <p:spPr>
          <a:xfrm>
            <a:off x="7907917" y="6909252"/>
            <a:ext cx="4612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kumimoji="1"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“足す”だけでなく、“減らす・やめる・分ける・小さく試す”も</a:t>
            </a:r>
            <a:r>
              <a:rPr kumimoji="1" lang="en-US" altLang="ja-JP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OK</a:t>
            </a:r>
            <a:endParaRPr kumimoji="1" lang="ja-JP" altLang="en-US" sz="12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8" name="四角形: 角を丸くする 97">
            <a:extLst>
              <a:ext uri="{FF2B5EF4-FFF2-40B4-BE49-F238E27FC236}">
                <a16:creationId xmlns:a16="http://schemas.microsoft.com/office/drawing/2014/main" id="{1CDEA246-ECD0-553A-658C-0F0E2793DFF2}"/>
              </a:ext>
            </a:extLst>
          </p:cNvPr>
          <p:cNvSpPr/>
          <p:nvPr/>
        </p:nvSpPr>
        <p:spPr>
          <a:xfrm>
            <a:off x="6828665" y="7257576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子ども</a:t>
            </a: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D9655228-0269-F0D1-3169-0CEC7367E12A}"/>
              </a:ext>
            </a:extLst>
          </p:cNvPr>
          <p:cNvSpPr/>
          <p:nvPr/>
        </p:nvSpPr>
        <p:spPr>
          <a:xfrm>
            <a:off x="8173248" y="7245697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学校</a:t>
            </a:r>
          </a:p>
        </p:txBody>
      </p:sp>
      <p:sp>
        <p:nvSpPr>
          <p:cNvPr id="100" name="四角形: 角を丸くする 99">
            <a:extLst>
              <a:ext uri="{FF2B5EF4-FFF2-40B4-BE49-F238E27FC236}">
                <a16:creationId xmlns:a16="http://schemas.microsoft.com/office/drawing/2014/main" id="{3D6C1BDF-2217-A0B2-B1CD-C0B9FC8623C6}"/>
              </a:ext>
            </a:extLst>
          </p:cNvPr>
          <p:cNvSpPr/>
          <p:nvPr/>
        </p:nvSpPr>
        <p:spPr>
          <a:xfrm>
            <a:off x="9523652" y="7236634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家庭</a:t>
            </a:r>
          </a:p>
        </p:txBody>
      </p: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F67117E3-0B9A-70A5-28D7-1E1E24C4AE49}"/>
              </a:ext>
            </a:extLst>
          </p:cNvPr>
          <p:cNvSpPr/>
          <p:nvPr/>
        </p:nvSpPr>
        <p:spPr>
          <a:xfrm>
            <a:off x="10874056" y="7228561"/>
            <a:ext cx="1228901" cy="259204"/>
          </a:xfrm>
          <a:prstGeom prst="roundRect">
            <a:avLst/>
          </a:prstGeom>
          <a:solidFill>
            <a:srgbClr val="00B050"/>
          </a:solidFill>
          <a:ln w="254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bg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地域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5366F2A7-EC64-4AB1-CBC7-E75487100D98}"/>
              </a:ext>
            </a:extLst>
          </p:cNvPr>
          <p:cNvSpPr txBox="1"/>
          <p:nvPr/>
        </p:nvSpPr>
        <p:spPr>
          <a:xfrm>
            <a:off x="6342236" y="7559090"/>
            <a:ext cx="61786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この活動・関わり方は、本当によりよい形になっている？</a:t>
            </a:r>
            <a:endParaRPr kumimoji="1" lang="ja-JP" altLang="en-US" sz="2400" dirty="0"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109" name="矢印: 下 108">
            <a:extLst>
              <a:ext uri="{FF2B5EF4-FFF2-40B4-BE49-F238E27FC236}">
                <a16:creationId xmlns:a16="http://schemas.microsoft.com/office/drawing/2014/main" id="{B164AAAC-6F48-1166-6B39-26E07DF15D23}"/>
              </a:ext>
            </a:extLst>
          </p:cNvPr>
          <p:cNvSpPr/>
          <p:nvPr/>
        </p:nvSpPr>
        <p:spPr>
          <a:xfrm>
            <a:off x="9241281" y="8163273"/>
            <a:ext cx="445274" cy="221814"/>
          </a:xfrm>
          <a:prstGeom prst="down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四角形: 角を丸くする 110">
            <a:extLst>
              <a:ext uri="{FF2B5EF4-FFF2-40B4-BE49-F238E27FC236}">
                <a16:creationId xmlns:a16="http://schemas.microsoft.com/office/drawing/2014/main" id="{A1756471-5ED0-679F-BF96-FE6D96CB5469}"/>
              </a:ext>
            </a:extLst>
          </p:cNvPr>
          <p:cNvSpPr/>
          <p:nvPr/>
        </p:nvSpPr>
        <p:spPr>
          <a:xfrm>
            <a:off x="6580423" y="8413292"/>
            <a:ext cx="5737500" cy="994089"/>
          </a:xfrm>
          <a:prstGeom prst="roundRect">
            <a:avLst>
              <a:gd name="adj" fmla="val 7918"/>
            </a:avLst>
          </a:prstGeom>
          <a:ln w="254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51459243-863E-9A3C-2112-808A7237A992}"/>
              </a:ext>
            </a:extLst>
          </p:cNvPr>
          <p:cNvSpPr txBox="1"/>
          <p:nvPr/>
        </p:nvSpPr>
        <p:spPr>
          <a:xfrm>
            <a:off x="6606619" y="8452401"/>
            <a:ext cx="19470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私たちはここを見直したい！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35A059B7-2FF4-D7A0-33E7-8E3357A30244}"/>
              </a:ext>
            </a:extLst>
          </p:cNvPr>
          <p:cNvSpPr txBox="1"/>
          <p:nvPr/>
        </p:nvSpPr>
        <p:spPr>
          <a:xfrm>
            <a:off x="6993043" y="7862813"/>
            <a:ext cx="49417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負担が偏ってない？　　意味のある形になっている？　　誰かだけが無理をしていない？</a:t>
            </a:r>
          </a:p>
        </p:txBody>
      </p:sp>
      <p:pic>
        <p:nvPicPr>
          <p:cNvPr id="120" name="図 119">
            <a:extLst>
              <a:ext uri="{FF2B5EF4-FFF2-40B4-BE49-F238E27FC236}">
                <a16:creationId xmlns:a16="http://schemas.microsoft.com/office/drawing/2014/main" id="{55624C46-EA9F-EA3E-AB58-CABD7ED853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09431" y="71415"/>
            <a:ext cx="1216738" cy="1238961"/>
          </a:xfrm>
          <a:prstGeom prst="rect">
            <a:avLst/>
          </a:prstGeom>
        </p:spPr>
      </p:pic>
      <p:pic>
        <p:nvPicPr>
          <p:cNvPr id="121" name="図 120">
            <a:extLst>
              <a:ext uri="{FF2B5EF4-FFF2-40B4-BE49-F238E27FC236}">
                <a16:creationId xmlns:a16="http://schemas.microsoft.com/office/drawing/2014/main" id="{9FE3E08C-6618-FCBF-D317-1FE276DBB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4781">
            <a:off x="9563334" y="155496"/>
            <a:ext cx="941921" cy="1329254"/>
          </a:xfrm>
          <a:prstGeom prst="rect">
            <a:avLst/>
          </a:prstGeom>
        </p:spPr>
      </p:pic>
      <p:pic>
        <p:nvPicPr>
          <p:cNvPr id="122" name="図 121">
            <a:extLst>
              <a:ext uri="{FF2B5EF4-FFF2-40B4-BE49-F238E27FC236}">
                <a16:creationId xmlns:a16="http://schemas.microsoft.com/office/drawing/2014/main" id="{16E82E3C-9284-EBF4-CCC9-443ABB40B0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4371" y="139379"/>
            <a:ext cx="932181" cy="1309856"/>
          </a:xfrm>
          <a:prstGeom prst="rect">
            <a:avLst/>
          </a:prstGeom>
        </p:spPr>
      </p:pic>
      <p:pic>
        <p:nvPicPr>
          <p:cNvPr id="123" name="図 122">
            <a:extLst>
              <a:ext uri="{FF2B5EF4-FFF2-40B4-BE49-F238E27FC236}">
                <a16:creationId xmlns:a16="http://schemas.microsoft.com/office/drawing/2014/main" id="{94B96BA1-40DD-7D64-F484-729B9F7CB9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88066">
            <a:off x="11287585" y="192817"/>
            <a:ext cx="896549" cy="128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73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223</Words>
  <Application>Microsoft Office PowerPoint</Application>
  <PresentationFormat>A3 297x420 mm</PresentationFormat>
  <Paragraphs>38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UD デジタル 教科書体 NK-B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生涯学習センター　田甫　健一</dc:creator>
  <cp:lastModifiedBy>生涯学習センター　田甫　健一</cp:lastModifiedBy>
  <cp:revision>9</cp:revision>
  <dcterms:created xsi:type="dcterms:W3CDTF">2026-10-02T01:32:37Z</dcterms:created>
  <dcterms:modified xsi:type="dcterms:W3CDTF">2026-10-16T11:54:48Z</dcterms:modified>
</cp:coreProperties>
</file>