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66" r:id="rId2"/>
    <p:sldId id="257" r:id="rId3"/>
    <p:sldId id="256" r:id="rId4"/>
    <p:sldId id="292" r:id="rId5"/>
    <p:sldId id="293" r:id="rId6"/>
    <p:sldId id="294" r:id="rId7"/>
    <p:sldId id="295" r:id="rId8"/>
    <p:sldId id="296" r:id="rId9"/>
    <p:sldId id="297" r:id="rId10"/>
    <p:sldId id="298" r:id="rId11"/>
    <p:sldId id="299" r:id="rId12"/>
    <p:sldId id="300" r:id="rId13"/>
  </p:sldIdLst>
  <p:sldSz cx="18288000" cy="10287000"/>
  <p:notesSz cx="7104063" cy="10234613"/>
  <p:embeddedFontLst>
    <p:embeddedFont>
      <p:font typeface="BIZ UDPゴシック" panose="020B0400000000000000" pitchFamily="50" charset="-128"/>
      <p:regular r:id="rId15"/>
      <p:bold r:id="rId16"/>
    </p:embeddedFont>
    <p:embeddedFont>
      <p:font typeface="UD デジタル 教科書体 NK-B" panose="02020700000000000000" pitchFamily="18" charset="-128"/>
      <p:bold r:id="rId17"/>
    </p:embeddedFont>
    <p:embeddedFont>
      <p:font typeface="UD デジタル 教科書体 NP-B" panose="02020700000000000000" pitchFamily="18" charset="-128"/>
      <p:bold r:id="rId18"/>
    </p:embeddedFont>
    <p:embeddedFont>
      <p:font typeface="游ゴシック" panose="020B0400000000000000" pitchFamily="50" charset="-128"/>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2C3"/>
    <a:srgbClr val="F1F3F6"/>
    <a:srgbClr val="FFEFE4"/>
    <a:srgbClr val="CCFF99"/>
    <a:srgbClr val="F0F0F0"/>
    <a:srgbClr val="FDFDFD"/>
    <a:srgbClr val="E9F3E2"/>
    <a:srgbClr val="E9F0F7"/>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69194F-9CE8-4D51-B4D2-AFE917A26102}" v="7" dt="2026-10-06T18:29:16.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3" autoAdjust="0"/>
    <p:restoredTop sz="73879" autoAdjust="0"/>
  </p:normalViewPr>
  <p:slideViewPr>
    <p:cSldViewPr>
      <p:cViewPr varScale="1">
        <p:scale>
          <a:sx n="34" d="100"/>
          <a:sy n="34" d="100"/>
        </p:scale>
        <p:origin x="184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1074"/>
    </p:cViewPr>
  </p:notesTextViewPr>
  <p:sorterViewPr>
    <p:cViewPr>
      <p:scale>
        <a:sx n="100" d="100"/>
        <a:sy n="100" d="100"/>
      </p:scale>
      <p:origin x="0" y="-4194"/>
    </p:cViewPr>
  </p:sorterViewPr>
  <p:notesViewPr>
    <p:cSldViewPr>
      <p:cViewPr varScale="1">
        <p:scale>
          <a:sx n="63" d="100"/>
          <a:sy n="63" d="100"/>
        </p:scale>
        <p:origin x="2700"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健一 田甫" userId="715a1e1ee3ee894c" providerId="LiveId" clId="{95C92C44-3DF5-418B-89D4-B3619F1EDF2F}"/>
    <pc:docChg chg="undo custSel modSld">
      <pc:chgData name="健一 田甫" userId="715a1e1ee3ee894c" providerId="LiveId" clId="{95C92C44-3DF5-418B-89D4-B3619F1EDF2F}" dt="2026-10-06T18:30:38.097" v="1727" actId="478"/>
      <pc:docMkLst>
        <pc:docMk/>
      </pc:docMkLst>
      <pc:sldChg chg="modNotesTx">
        <pc:chgData name="健一 田甫" userId="715a1e1ee3ee894c" providerId="LiveId" clId="{95C92C44-3DF5-418B-89D4-B3619F1EDF2F}" dt="2026-10-06T17:48:54.157" v="1" actId="20577"/>
        <pc:sldMkLst>
          <pc:docMk/>
          <pc:sldMk cId="0" sldId="256"/>
        </pc:sldMkLst>
      </pc:sldChg>
      <pc:sldChg chg="modSp mod modNotesTx">
        <pc:chgData name="健一 田甫" userId="715a1e1ee3ee894c" providerId="LiveId" clId="{95C92C44-3DF5-418B-89D4-B3619F1EDF2F}" dt="2026-10-06T17:51:20.092" v="24" actId="20577"/>
        <pc:sldMkLst>
          <pc:docMk/>
          <pc:sldMk cId="4291104500" sldId="292"/>
        </pc:sldMkLst>
        <pc:spChg chg="mod">
          <ac:chgData name="健一 田甫" userId="715a1e1ee3ee894c" providerId="LiveId" clId="{95C92C44-3DF5-418B-89D4-B3619F1EDF2F}" dt="2026-10-06T17:49:36.937" v="4" actId="1076"/>
          <ac:spMkLst>
            <pc:docMk/>
            <pc:sldMk cId="4291104500" sldId="292"/>
            <ac:spMk id="8" creationId="{B916F483-8C20-E37D-83CB-9D55B502047D}"/>
          </ac:spMkLst>
        </pc:spChg>
        <pc:spChg chg="mod">
          <ac:chgData name="健一 田甫" userId="715a1e1ee3ee894c" providerId="LiveId" clId="{95C92C44-3DF5-418B-89D4-B3619F1EDF2F}" dt="2026-10-06T17:50:23.127" v="7" actId="1076"/>
          <ac:spMkLst>
            <pc:docMk/>
            <pc:sldMk cId="4291104500" sldId="292"/>
            <ac:spMk id="30" creationId="{7A74FF4B-0F88-D0A7-75FC-6F8371191881}"/>
          </ac:spMkLst>
        </pc:spChg>
        <pc:grpChg chg="mod">
          <ac:chgData name="健一 田甫" userId="715a1e1ee3ee894c" providerId="LiveId" clId="{95C92C44-3DF5-418B-89D4-B3619F1EDF2F}" dt="2026-10-06T17:50:16.329" v="6" actId="1076"/>
          <ac:grpSpMkLst>
            <pc:docMk/>
            <pc:sldMk cId="4291104500" sldId="292"/>
            <ac:grpSpMk id="11" creationId="{E6F19D29-C64E-70D7-2446-F99E6D1DF752}"/>
          </ac:grpSpMkLst>
        </pc:grpChg>
        <pc:grpChg chg="mod">
          <ac:chgData name="健一 田甫" userId="715a1e1ee3ee894c" providerId="LiveId" clId="{95C92C44-3DF5-418B-89D4-B3619F1EDF2F}" dt="2026-10-06T17:50:16.329" v="6" actId="1076"/>
          <ac:grpSpMkLst>
            <pc:docMk/>
            <pc:sldMk cId="4291104500" sldId="292"/>
            <ac:grpSpMk id="12" creationId="{FEA854A8-FD56-6201-6C5B-7A2EE0E380DD}"/>
          </ac:grpSpMkLst>
        </pc:grpChg>
        <pc:grpChg chg="mod">
          <ac:chgData name="健一 田甫" userId="715a1e1ee3ee894c" providerId="LiveId" clId="{95C92C44-3DF5-418B-89D4-B3619F1EDF2F}" dt="2026-10-06T17:50:16.329" v="6" actId="1076"/>
          <ac:grpSpMkLst>
            <pc:docMk/>
            <pc:sldMk cId="4291104500" sldId="292"/>
            <ac:grpSpMk id="15" creationId="{DBACDCBA-EF2D-F27D-030A-B3220828DC05}"/>
          </ac:grpSpMkLst>
        </pc:grpChg>
        <pc:grpChg chg="mod">
          <ac:chgData name="健一 田甫" userId="715a1e1ee3ee894c" providerId="LiveId" clId="{95C92C44-3DF5-418B-89D4-B3619F1EDF2F}" dt="2026-10-06T17:50:16.329" v="6" actId="1076"/>
          <ac:grpSpMkLst>
            <pc:docMk/>
            <pc:sldMk cId="4291104500" sldId="292"/>
            <ac:grpSpMk id="18" creationId="{2CBC8DB4-AFFD-5B5D-7CFB-B08DD96C8FA1}"/>
          </ac:grpSpMkLst>
        </pc:grpChg>
        <pc:grpChg chg="mod">
          <ac:chgData name="健一 田甫" userId="715a1e1ee3ee894c" providerId="LiveId" clId="{95C92C44-3DF5-418B-89D4-B3619F1EDF2F}" dt="2026-10-06T17:50:16.329" v="6" actId="1076"/>
          <ac:grpSpMkLst>
            <pc:docMk/>
            <pc:sldMk cId="4291104500" sldId="292"/>
            <ac:grpSpMk id="21" creationId="{F3680EDE-1670-3B2D-473C-0E90D2D0A755}"/>
          </ac:grpSpMkLst>
        </pc:grpChg>
        <pc:grpChg chg="mod">
          <ac:chgData name="健一 田甫" userId="715a1e1ee3ee894c" providerId="LiveId" clId="{95C92C44-3DF5-418B-89D4-B3619F1EDF2F}" dt="2026-10-06T17:50:16.329" v="6" actId="1076"/>
          <ac:grpSpMkLst>
            <pc:docMk/>
            <pc:sldMk cId="4291104500" sldId="292"/>
            <ac:grpSpMk id="24" creationId="{6DE302E0-2FF3-B444-8A01-BA7CEBE3029D}"/>
          </ac:grpSpMkLst>
        </pc:grpChg>
      </pc:sldChg>
      <pc:sldChg chg="modSp mod modNotesTx">
        <pc:chgData name="健一 田甫" userId="715a1e1ee3ee894c" providerId="LiveId" clId="{95C92C44-3DF5-418B-89D4-B3619F1EDF2F}" dt="2026-10-06T17:52:39.609" v="53" actId="20577"/>
        <pc:sldMkLst>
          <pc:docMk/>
          <pc:sldMk cId="2312012223" sldId="293"/>
        </pc:sldMkLst>
        <pc:spChg chg="mod">
          <ac:chgData name="健一 田甫" userId="715a1e1ee3ee894c" providerId="LiveId" clId="{95C92C44-3DF5-418B-89D4-B3619F1EDF2F}" dt="2026-10-06T17:51:46.682" v="43" actId="1036"/>
          <ac:spMkLst>
            <pc:docMk/>
            <pc:sldMk cId="2312012223" sldId="293"/>
            <ac:spMk id="26" creationId="{BD7B5FB0-AAAB-BC4D-D3B9-A0FC140616EE}"/>
          </ac:spMkLst>
        </pc:spChg>
        <pc:spChg chg="mod">
          <ac:chgData name="健一 田甫" userId="715a1e1ee3ee894c" providerId="LiveId" clId="{95C92C44-3DF5-418B-89D4-B3619F1EDF2F}" dt="2026-10-06T17:51:46.682" v="43" actId="1036"/>
          <ac:spMkLst>
            <pc:docMk/>
            <pc:sldMk cId="2312012223" sldId="293"/>
            <ac:spMk id="27" creationId="{48FEDA87-1130-997A-4EF8-D05185DCDD74}"/>
          </ac:spMkLst>
        </pc:spChg>
        <pc:spChg chg="mod">
          <ac:chgData name="健一 田甫" userId="715a1e1ee3ee894c" providerId="LiveId" clId="{95C92C44-3DF5-418B-89D4-B3619F1EDF2F}" dt="2026-10-06T17:51:46.682" v="43" actId="1036"/>
          <ac:spMkLst>
            <pc:docMk/>
            <pc:sldMk cId="2312012223" sldId="293"/>
            <ac:spMk id="28" creationId="{5137B1BD-F2DD-C2AC-F1D7-8DBEED706937}"/>
          </ac:spMkLst>
        </pc:spChg>
        <pc:spChg chg="mod">
          <ac:chgData name="健一 田甫" userId="715a1e1ee3ee894c" providerId="LiveId" clId="{95C92C44-3DF5-418B-89D4-B3619F1EDF2F}" dt="2026-10-06T17:51:46.682" v="43" actId="1036"/>
          <ac:spMkLst>
            <pc:docMk/>
            <pc:sldMk cId="2312012223" sldId="293"/>
            <ac:spMk id="31" creationId="{B5484F72-7366-0522-1883-47BC34120AF5}"/>
          </ac:spMkLst>
        </pc:spChg>
        <pc:picChg chg="mod">
          <ac:chgData name="健一 田甫" userId="715a1e1ee3ee894c" providerId="LiveId" clId="{95C92C44-3DF5-418B-89D4-B3619F1EDF2F}" dt="2026-10-06T17:51:58.022" v="49" actId="1037"/>
          <ac:picMkLst>
            <pc:docMk/>
            <pc:sldMk cId="2312012223" sldId="293"/>
            <ac:picMk id="23" creationId="{739083D9-8958-EE6A-1D2E-5A27633A046E}"/>
          </ac:picMkLst>
        </pc:picChg>
        <pc:picChg chg="mod">
          <ac:chgData name="健一 田甫" userId="715a1e1ee3ee894c" providerId="LiveId" clId="{95C92C44-3DF5-418B-89D4-B3619F1EDF2F}" dt="2026-10-06T17:51:58.022" v="49" actId="1037"/>
          <ac:picMkLst>
            <pc:docMk/>
            <pc:sldMk cId="2312012223" sldId="293"/>
            <ac:picMk id="24" creationId="{7A0931CE-7FFB-A2E3-0127-5CE34B1479D5}"/>
          </ac:picMkLst>
        </pc:picChg>
      </pc:sldChg>
      <pc:sldChg chg="modSp mod modNotesTx">
        <pc:chgData name="健一 田甫" userId="715a1e1ee3ee894c" providerId="LiveId" clId="{95C92C44-3DF5-418B-89D4-B3619F1EDF2F}" dt="2026-10-06T17:53:11.058" v="66" actId="20577"/>
        <pc:sldMkLst>
          <pc:docMk/>
          <pc:sldMk cId="3521006953" sldId="294"/>
        </pc:sldMkLst>
        <pc:spChg chg="mod">
          <ac:chgData name="健一 田甫" userId="715a1e1ee3ee894c" providerId="LiveId" clId="{95C92C44-3DF5-418B-89D4-B3619F1EDF2F}" dt="2026-10-06T17:52:54.062" v="63" actId="20577"/>
          <ac:spMkLst>
            <pc:docMk/>
            <pc:sldMk cId="3521006953" sldId="294"/>
            <ac:spMk id="6" creationId="{E93D1381-7982-6A82-7F5E-0DECF12672C0}"/>
          </ac:spMkLst>
        </pc:spChg>
      </pc:sldChg>
      <pc:sldChg chg="modNotesTx">
        <pc:chgData name="健一 田甫" userId="715a1e1ee3ee894c" providerId="LiveId" clId="{95C92C44-3DF5-418B-89D4-B3619F1EDF2F}" dt="2026-10-06T17:54:20.648" v="70" actId="20577"/>
        <pc:sldMkLst>
          <pc:docMk/>
          <pc:sldMk cId="181976296" sldId="295"/>
        </pc:sldMkLst>
      </pc:sldChg>
      <pc:sldChg chg="addSp delSp modSp mod">
        <pc:chgData name="健一 田甫" userId="715a1e1ee3ee894c" providerId="LiveId" clId="{95C92C44-3DF5-418B-89D4-B3619F1EDF2F}" dt="2026-10-06T18:14:03.839" v="835" actId="1076"/>
        <pc:sldMkLst>
          <pc:docMk/>
          <pc:sldMk cId="2001203233" sldId="296"/>
        </pc:sldMkLst>
        <pc:spChg chg="add mod">
          <ac:chgData name="健一 田甫" userId="715a1e1ee3ee894c" providerId="LiveId" clId="{95C92C44-3DF5-418B-89D4-B3619F1EDF2F}" dt="2026-10-06T18:01:39.663" v="496" actId="1038"/>
          <ac:spMkLst>
            <pc:docMk/>
            <pc:sldMk cId="2001203233" sldId="296"/>
            <ac:spMk id="23" creationId="{012BB6B2-F680-D7C3-0642-3B7EC07A6C96}"/>
          </ac:spMkLst>
        </pc:spChg>
        <pc:spChg chg="add mod">
          <ac:chgData name="健一 田甫" userId="715a1e1ee3ee894c" providerId="LiveId" clId="{95C92C44-3DF5-418B-89D4-B3619F1EDF2F}" dt="2026-10-06T18:01:39.663" v="496" actId="1038"/>
          <ac:spMkLst>
            <pc:docMk/>
            <pc:sldMk cId="2001203233" sldId="296"/>
            <ac:spMk id="25" creationId="{C62DF696-27EB-B632-DD02-C44755C70948}"/>
          </ac:spMkLst>
        </pc:spChg>
        <pc:spChg chg="add mod">
          <ac:chgData name="健一 田甫" userId="715a1e1ee3ee894c" providerId="LiveId" clId="{95C92C44-3DF5-418B-89D4-B3619F1EDF2F}" dt="2026-10-06T18:14:03.839" v="835" actId="1076"/>
          <ac:spMkLst>
            <pc:docMk/>
            <pc:sldMk cId="2001203233" sldId="296"/>
            <ac:spMk id="27" creationId="{DAF9793B-C7F2-F51D-D3AB-86D7D7E0E963}"/>
          </ac:spMkLst>
        </pc:spChg>
        <pc:spChg chg="add mod">
          <ac:chgData name="健一 田甫" userId="715a1e1ee3ee894c" providerId="LiveId" clId="{95C92C44-3DF5-418B-89D4-B3619F1EDF2F}" dt="2026-10-06T18:00:47.156" v="466" actId="1076"/>
          <ac:spMkLst>
            <pc:docMk/>
            <pc:sldMk cId="2001203233" sldId="296"/>
            <ac:spMk id="29" creationId="{6853DF56-3B62-5CC8-F638-03F5F5823CEF}"/>
          </ac:spMkLst>
        </pc:spChg>
        <pc:spChg chg="add mod">
          <ac:chgData name="健一 田甫" userId="715a1e1ee3ee894c" providerId="LiveId" clId="{95C92C44-3DF5-418B-89D4-B3619F1EDF2F}" dt="2026-10-06T18:13:13.832" v="832" actId="1076"/>
          <ac:spMkLst>
            <pc:docMk/>
            <pc:sldMk cId="2001203233" sldId="296"/>
            <ac:spMk id="30" creationId="{A55AF10B-C4F4-0D96-CDD5-767FCB7C1DE6}"/>
          </ac:spMkLst>
        </pc:spChg>
        <pc:spChg chg="add mod">
          <ac:chgData name="健一 田甫" userId="715a1e1ee3ee894c" providerId="LiveId" clId="{95C92C44-3DF5-418B-89D4-B3619F1EDF2F}" dt="2026-10-06T18:12:32.514" v="829" actId="1076"/>
          <ac:spMkLst>
            <pc:docMk/>
            <pc:sldMk cId="2001203233" sldId="296"/>
            <ac:spMk id="32" creationId="{6E1DFB09-6B49-E5B8-46CF-3A85AC497902}"/>
          </ac:spMkLst>
        </pc:spChg>
        <pc:spChg chg="add mod">
          <ac:chgData name="健一 田甫" userId="715a1e1ee3ee894c" providerId="LiveId" clId="{95C92C44-3DF5-418B-89D4-B3619F1EDF2F}" dt="2026-10-06T18:12:48.598" v="830" actId="1076"/>
          <ac:spMkLst>
            <pc:docMk/>
            <pc:sldMk cId="2001203233" sldId="296"/>
            <ac:spMk id="34" creationId="{E8EA2F7E-EE4E-A671-5EFF-DB9F1EA59E3D}"/>
          </ac:spMkLst>
        </pc:spChg>
        <pc:spChg chg="add mod">
          <ac:chgData name="健一 田甫" userId="715a1e1ee3ee894c" providerId="LiveId" clId="{95C92C44-3DF5-418B-89D4-B3619F1EDF2F}" dt="2026-10-06T18:12:16.949" v="827" actId="1076"/>
          <ac:spMkLst>
            <pc:docMk/>
            <pc:sldMk cId="2001203233" sldId="296"/>
            <ac:spMk id="35" creationId="{07D1DA9F-ACC0-32CA-0A39-51D3FF912679}"/>
          </ac:spMkLst>
        </pc:spChg>
        <pc:spChg chg="add mod">
          <ac:chgData name="健一 田甫" userId="715a1e1ee3ee894c" providerId="LiveId" clId="{95C92C44-3DF5-418B-89D4-B3619F1EDF2F}" dt="2026-10-06T18:12:55.410" v="831" actId="1076"/>
          <ac:spMkLst>
            <pc:docMk/>
            <pc:sldMk cId="2001203233" sldId="296"/>
            <ac:spMk id="36" creationId="{B8BEE3A0-64F1-40EA-DCFA-1FFDCE366C78}"/>
          </ac:spMkLst>
        </pc:spChg>
        <pc:picChg chg="del mod">
          <ac:chgData name="健一 田甫" userId="715a1e1ee3ee894c" providerId="LiveId" clId="{95C92C44-3DF5-418B-89D4-B3619F1EDF2F}" dt="2026-10-06T18:09:51.257" v="783" actId="478"/>
          <ac:picMkLst>
            <pc:docMk/>
            <pc:sldMk cId="2001203233" sldId="296"/>
            <ac:picMk id="3" creationId="{89417829-2FAD-078E-E9DD-61F327993B0E}"/>
          </ac:picMkLst>
        </pc:picChg>
      </pc:sldChg>
      <pc:sldChg chg="addSp delSp modSp mod modNotesTx">
        <pc:chgData name="健一 田甫" userId="715a1e1ee3ee894c" providerId="LiveId" clId="{95C92C44-3DF5-418B-89D4-B3619F1EDF2F}" dt="2026-10-06T18:22:41.281" v="1403" actId="20577"/>
        <pc:sldMkLst>
          <pc:docMk/>
          <pc:sldMk cId="3618542645" sldId="297"/>
        </pc:sldMkLst>
        <pc:spChg chg="add mod">
          <ac:chgData name="健一 田甫" userId="715a1e1ee3ee894c" providerId="LiveId" clId="{95C92C44-3DF5-418B-89D4-B3619F1EDF2F}" dt="2026-10-06T18:19:26.062" v="1235" actId="1076"/>
          <ac:spMkLst>
            <pc:docMk/>
            <pc:sldMk cId="3618542645" sldId="297"/>
            <ac:spMk id="23" creationId="{4664ED18-6E38-EE87-49B9-716A3CB0CFD5}"/>
          </ac:spMkLst>
        </pc:spChg>
        <pc:spChg chg="add mod">
          <ac:chgData name="健一 田甫" userId="715a1e1ee3ee894c" providerId="LiveId" clId="{95C92C44-3DF5-418B-89D4-B3619F1EDF2F}" dt="2026-10-06T18:19:26.062" v="1235" actId="1076"/>
          <ac:spMkLst>
            <pc:docMk/>
            <pc:sldMk cId="3618542645" sldId="297"/>
            <ac:spMk id="24" creationId="{0C2AC7F6-C683-3397-AE08-95124810D67D}"/>
          </ac:spMkLst>
        </pc:spChg>
        <pc:spChg chg="add mod">
          <ac:chgData name="健一 田甫" userId="715a1e1ee3ee894c" providerId="LiveId" clId="{95C92C44-3DF5-418B-89D4-B3619F1EDF2F}" dt="2026-10-06T18:19:26.062" v="1235" actId="1076"/>
          <ac:spMkLst>
            <pc:docMk/>
            <pc:sldMk cId="3618542645" sldId="297"/>
            <ac:spMk id="25" creationId="{27450BAF-F05B-DB92-5332-D577866EAFC1}"/>
          </ac:spMkLst>
        </pc:spChg>
        <pc:spChg chg="add mod">
          <ac:chgData name="健一 田甫" userId="715a1e1ee3ee894c" providerId="LiveId" clId="{95C92C44-3DF5-418B-89D4-B3619F1EDF2F}" dt="2026-10-06T18:22:41.281" v="1403" actId="20577"/>
          <ac:spMkLst>
            <pc:docMk/>
            <pc:sldMk cId="3618542645" sldId="297"/>
            <ac:spMk id="26" creationId="{D140813C-28DE-F08D-8208-B812BBCC6E86}"/>
          </ac:spMkLst>
        </pc:spChg>
        <pc:spChg chg="add mod">
          <ac:chgData name="健一 田甫" userId="715a1e1ee3ee894c" providerId="LiveId" clId="{95C92C44-3DF5-418B-89D4-B3619F1EDF2F}" dt="2026-10-06T18:19:48.998" v="1300" actId="20577"/>
          <ac:spMkLst>
            <pc:docMk/>
            <pc:sldMk cId="3618542645" sldId="297"/>
            <ac:spMk id="28" creationId="{B2ECF3AE-42F3-93C6-4186-2A7369FFF3A9}"/>
          </ac:spMkLst>
        </pc:spChg>
        <pc:picChg chg="del mod">
          <ac:chgData name="健一 田甫" userId="715a1e1ee3ee894c" providerId="LiveId" clId="{95C92C44-3DF5-418B-89D4-B3619F1EDF2F}" dt="2026-10-06T18:19:55.013" v="1301" actId="478"/>
          <ac:picMkLst>
            <pc:docMk/>
            <pc:sldMk cId="3618542645" sldId="297"/>
            <ac:picMk id="3" creationId="{84AEEF85-5332-C545-998C-DEEA0B22F37B}"/>
          </ac:picMkLst>
        </pc:picChg>
      </pc:sldChg>
      <pc:sldChg chg="addSp delSp modSp mod modNotesTx">
        <pc:chgData name="健一 田甫" userId="715a1e1ee3ee894c" providerId="LiveId" clId="{95C92C44-3DF5-418B-89D4-B3619F1EDF2F}" dt="2026-10-06T18:30:38.097" v="1727" actId="478"/>
        <pc:sldMkLst>
          <pc:docMk/>
          <pc:sldMk cId="2892349009" sldId="298"/>
        </pc:sldMkLst>
        <pc:spChg chg="add mod">
          <ac:chgData name="健一 田甫" userId="715a1e1ee3ee894c" providerId="LiveId" clId="{95C92C44-3DF5-418B-89D4-B3619F1EDF2F}" dt="2026-10-06T18:27:21.231" v="1529" actId="14100"/>
          <ac:spMkLst>
            <pc:docMk/>
            <pc:sldMk cId="2892349009" sldId="298"/>
            <ac:spMk id="23" creationId="{B44E5F71-ACC2-99FC-F21D-AC81EC26C52F}"/>
          </ac:spMkLst>
        </pc:spChg>
        <pc:spChg chg="add mod">
          <ac:chgData name="健一 田甫" userId="715a1e1ee3ee894c" providerId="LiveId" clId="{95C92C44-3DF5-418B-89D4-B3619F1EDF2F}" dt="2026-10-06T18:27:13.107" v="1526" actId="14100"/>
          <ac:spMkLst>
            <pc:docMk/>
            <pc:sldMk cId="2892349009" sldId="298"/>
            <ac:spMk id="25" creationId="{A0BA3A85-D11F-9661-C393-E8C9053E35CD}"/>
          </ac:spMkLst>
        </pc:spChg>
        <pc:spChg chg="add mod">
          <ac:chgData name="健一 田甫" userId="715a1e1ee3ee894c" providerId="LiveId" clId="{95C92C44-3DF5-418B-89D4-B3619F1EDF2F}" dt="2026-10-06T18:27:09.721" v="1525" actId="14100"/>
          <ac:spMkLst>
            <pc:docMk/>
            <pc:sldMk cId="2892349009" sldId="298"/>
            <ac:spMk id="27" creationId="{7D169790-D831-0240-1DEA-B210A28400FA}"/>
          </ac:spMkLst>
        </pc:spChg>
        <pc:spChg chg="add mod">
          <ac:chgData name="健一 田甫" userId="715a1e1ee3ee894c" providerId="LiveId" clId="{95C92C44-3DF5-418B-89D4-B3619F1EDF2F}" dt="2026-10-06T18:30:18.909" v="1724" actId="1076"/>
          <ac:spMkLst>
            <pc:docMk/>
            <pc:sldMk cId="2892349009" sldId="298"/>
            <ac:spMk id="29" creationId="{AB25E5D2-BF38-4DC2-DEE2-FD632193B02D}"/>
          </ac:spMkLst>
        </pc:spChg>
        <pc:spChg chg="add mod">
          <ac:chgData name="健一 田甫" userId="715a1e1ee3ee894c" providerId="LiveId" clId="{95C92C44-3DF5-418B-89D4-B3619F1EDF2F}" dt="2026-10-06T18:29:13.183" v="1640" actId="6549"/>
          <ac:spMkLst>
            <pc:docMk/>
            <pc:sldMk cId="2892349009" sldId="298"/>
            <ac:spMk id="30" creationId="{FBAA08EE-FFB8-B7BD-9F9F-DB2FDF65C207}"/>
          </ac:spMkLst>
        </pc:spChg>
        <pc:spChg chg="add del mod">
          <ac:chgData name="健一 田甫" userId="715a1e1ee3ee894c" providerId="LiveId" clId="{95C92C44-3DF5-418B-89D4-B3619F1EDF2F}" dt="2026-10-06T18:30:24.844" v="1726" actId="478"/>
          <ac:spMkLst>
            <pc:docMk/>
            <pc:sldMk cId="2892349009" sldId="298"/>
            <ac:spMk id="32" creationId="{079E0411-2C00-E50F-01F0-FB4C9301B948}"/>
          </ac:spMkLst>
        </pc:spChg>
        <pc:spChg chg="add mod">
          <ac:chgData name="健一 田甫" userId="715a1e1ee3ee894c" providerId="LiveId" clId="{95C92C44-3DF5-418B-89D4-B3619F1EDF2F}" dt="2026-10-06T18:30:10.011" v="1722" actId="207"/>
          <ac:spMkLst>
            <pc:docMk/>
            <pc:sldMk cId="2892349009" sldId="298"/>
            <ac:spMk id="33" creationId="{60A606D1-317C-9C36-C2E3-BAD086A9F64B}"/>
          </ac:spMkLst>
        </pc:spChg>
        <pc:picChg chg="del mod">
          <ac:chgData name="健一 田甫" userId="715a1e1ee3ee894c" providerId="LiveId" clId="{95C92C44-3DF5-418B-89D4-B3619F1EDF2F}" dt="2026-10-06T18:30:38.097" v="1727" actId="478"/>
          <ac:picMkLst>
            <pc:docMk/>
            <pc:sldMk cId="2892349009" sldId="298"/>
            <ac:picMk id="3" creationId="{7D34C317-E2F2-4881-8C4D-78DCCF231DE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428" cy="513508"/>
          </a:xfrm>
          <a:prstGeom prst="rect">
            <a:avLst/>
          </a:prstGeom>
        </p:spPr>
        <p:txBody>
          <a:bodyPr vert="horz" lIns="95491" tIns="47745" rIns="95491" bIns="47745"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1" y="0"/>
            <a:ext cx="3078428" cy="513508"/>
          </a:xfrm>
          <a:prstGeom prst="rect">
            <a:avLst/>
          </a:prstGeom>
        </p:spPr>
        <p:txBody>
          <a:bodyPr vert="horz" lIns="95491" tIns="47745" rIns="95491" bIns="47745" rtlCol="0"/>
          <a:lstStyle>
            <a:lvl1pPr algn="r">
              <a:defRPr sz="1300"/>
            </a:lvl1pPr>
          </a:lstStyle>
          <a:p>
            <a:fld id="{ABE18094-198F-424B-8C9C-E383CBC7E20A}" type="datetimeFigureOut">
              <a:rPr kumimoji="1" lang="ja-JP" altLang="en-US" smtClean="0"/>
              <a:t>2026/10/28</a:t>
            </a:fld>
            <a:endParaRPr kumimoji="1" lang="ja-JP" altLang="en-US"/>
          </a:p>
        </p:txBody>
      </p:sp>
      <p:sp>
        <p:nvSpPr>
          <p:cNvPr id="4" name="スライド イメージ プレースホルダー 3"/>
          <p:cNvSpPr>
            <a:spLocks noGrp="1" noRot="1" noChangeAspect="1"/>
          </p:cNvSpPr>
          <p:nvPr>
            <p:ph type="sldImg" idx="2"/>
          </p:nvPr>
        </p:nvSpPr>
        <p:spPr>
          <a:xfrm>
            <a:off x="482600" y="1279525"/>
            <a:ext cx="6138863" cy="3452813"/>
          </a:xfrm>
          <a:prstGeom prst="rect">
            <a:avLst/>
          </a:prstGeom>
          <a:noFill/>
          <a:ln w="12700">
            <a:solidFill>
              <a:prstClr val="black"/>
            </a:solidFill>
          </a:ln>
        </p:spPr>
        <p:txBody>
          <a:bodyPr vert="horz" lIns="95491" tIns="47745" rIns="95491" bIns="47745" rtlCol="0" anchor="ctr"/>
          <a:lstStyle/>
          <a:p>
            <a:endParaRPr lang="ja-JP" altLang="en-US"/>
          </a:p>
        </p:txBody>
      </p:sp>
      <p:sp>
        <p:nvSpPr>
          <p:cNvPr id="5" name="ノート プレースホルダー 4"/>
          <p:cNvSpPr>
            <a:spLocks noGrp="1"/>
          </p:cNvSpPr>
          <p:nvPr>
            <p:ph type="body" sz="quarter" idx="3"/>
          </p:nvPr>
        </p:nvSpPr>
        <p:spPr>
          <a:xfrm>
            <a:off x="710407" y="4925408"/>
            <a:ext cx="5683250" cy="4029879"/>
          </a:xfrm>
          <a:prstGeom prst="rect">
            <a:avLst/>
          </a:prstGeom>
        </p:spPr>
        <p:txBody>
          <a:bodyPr vert="horz" lIns="95491" tIns="47745" rIns="95491" bIns="4774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8" cy="513507"/>
          </a:xfrm>
          <a:prstGeom prst="rect">
            <a:avLst/>
          </a:prstGeom>
        </p:spPr>
        <p:txBody>
          <a:bodyPr vert="horz" lIns="95491" tIns="47745" rIns="95491" bIns="47745"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1" y="9721107"/>
            <a:ext cx="3078428" cy="513507"/>
          </a:xfrm>
          <a:prstGeom prst="rect">
            <a:avLst/>
          </a:prstGeom>
        </p:spPr>
        <p:txBody>
          <a:bodyPr vert="horz" lIns="95491" tIns="47745" rIns="95491" bIns="47745" rtlCol="0" anchor="b"/>
          <a:lstStyle>
            <a:lvl1pPr algn="r">
              <a:defRPr sz="1300"/>
            </a:lvl1pPr>
          </a:lstStyle>
          <a:p>
            <a:fld id="{BDF76F9F-2620-447E-8361-9E70CAB2A6DA}" type="slidenum">
              <a:rPr kumimoji="1" lang="ja-JP" altLang="en-US" smtClean="0"/>
              <a:t>‹#›</a:t>
            </a:fld>
            <a:endParaRPr kumimoji="1" lang="ja-JP" altLang="en-US"/>
          </a:p>
        </p:txBody>
      </p:sp>
    </p:spTree>
    <p:extLst>
      <p:ext uri="{BB962C8B-B14F-4D97-AF65-F5344CB8AC3E}">
        <p14:creationId xmlns:p14="http://schemas.microsoft.com/office/powerpoint/2010/main" val="29003279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それでは、対話型研修「カベトーーク！」を始めます。 </a:t>
            </a:r>
            <a:endParaRPr lang="en-US" altLang="ja-JP" dirty="0"/>
          </a:p>
          <a:p>
            <a:r>
              <a:rPr lang="ja-JP" altLang="ja-JP" dirty="0"/>
              <a:t>学校や地域で何かを進めようとすると、 「忙しくて難しい」「事故が心配」「前例がない」など、 少し厳しく聞こえる声に出会うことがあります。 </a:t>
            </a:r>
            <a:endParaRPr lang="en-US" altLang="ja-JP" dirty="0"/>
          </a:p>
          <a:p>
            <a:endParaRPr lang="en-US" altLang="ja-JP" dirty="0"/>
          </a:p>
          <a:p>
            <a:r>
              <a:rPr lang="ja-JP" altLang="ja-JP" dirty="0"/>
              <a:t>今日は、そうした声を“反対意見”として片付けるのではなく、 その言葉の奥にある思いや立場を考えながら、 “できない”を“どうすれば一緒にできる？”へと翻訳していきます。</a:t>
            </a:r>
            <a:endParaRPr lang="en-US" altLang="ja-JP" dirty="0"/>
          </a:p>
          <a:p>
            <a:r>
              <a:rPr lang="ja-JP" altLang="ja-JP" dirty="0"/>
              <a:t> キーワードは、 「選ぶ」「訳す」「話す」、そして最後に「見直す」です。</a:t>
            </a:r>
            <a:endParaRPr lang="en-US" altLang="ja-JP" dirty="0"/>
          </a:p>
          <a:p>
            <a:r>
              <a:rPr lang="ja-JP" altLang="ja-JP" dirty="0"/>
              <a:t> 45分間、よろしくお願いします。</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a:t>
            </a:fld>
            <a:endParaRPr kumimoji="1" lang="ja-JP" altLang="en-US"/>
          </a:p>
        </p:txBody>
      </p:sp>
    </p:spTree>
    <p:extLst>
      <p:ext uri="{BB962C8B-B14F-4D97-AF65-F5344CB8AC3E}">
        <p14:creationId xmlns:p14="http://schemas.microsoft.com/office/powerpoint/2010/main" val="3199542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lang="ja-JP" altLang="ja-JP" sz="1300" dirty="0"/>
              <a:t>最初に、今日のゴールを確認します。</a:t>
            </a:r>
          </a:p>
          <a:p>
            <a:pPr rtl="0"/>
            <a:endParaRPr lang="ja-JP" altLang="ja-JP" sz="1300" dirty="0"/>
          </a:p>
          <a:p>
            <a:pPr rtl="0"/>
            <a:r>
              <a:rPr lang="ja-JP" altLang="ja-JP" sz="1300" dirty="0"/>
              <a:t>この研修は、「誰が正しいのか」を決めたり、</a:t>
            </a:r>
          </a:p>
          <a:p>
            <a:pPr rtl="0"/>
            <a:r>
              <a:rPr lang="ja-JP" altLang="ja-JP" sz="1300" dirty="0"/>
              <a:t>相手を説得したり、言い負かしたりするための研修ではありません。</a:t>
            </a:r>
          </a:p>
          <a:p>
            <a:pPr rtl="0"/>
            <a:endParaRPr lang="ja-JP" altLang="ja-JP" sz="1300" dirty="0"/>
          </a:p>
          <a:p>
            <a:pPr rtl="0"/>
            <a:r>
              <a:rPr lang="ja-JP" altLang="ja-JP" sz="1300" dirty="0"/>
              <a:t>まず、相手の言葉の背景にある「心配」「責任感」「願い」を想像します。</a:t>
            </a:r>
          </a:p>
          <a:p>
            <a:pPr rtl="0"/>
            <a:endParaRPr lang="ja-JP" altLang="ja-JP" sz="1300" dirty="0"/>
          </a:p>
          <a:p>
            <a:pPr rtl="0"/>
            <a:r>
              <a:rPr lang="ja-JP" altLang="ja-JP" sz="1300" dirty="0"/>
              <a:t>そして、言葉だけでなく、役割分担や方法、進め方も含めて、</a:t>
            </a:r>
          </a:p>
          <a:p>
            <a:pPr rtl="0"/>
            <a:r>
              <a:rPr lang="ja-JP" altLang="ja-JP" sz="1300" dirty="0"/>
              <a:t>「どうすれば一緒にできる？」という形へ考え直します。</a:t>
            </a:r>
          </a:p>
          <a:p>
            <a:pPr rtl="0"/>
            <a:endParaRPr lang="ja-JP" altLang="ja-JP" sz="1300" dirty="0"/>
          </a:p>
          <a:p>
            <a:pPr rtl="0"/>
            <a:r>
              <a:rPr lang="ja-JP" altLang="ja-JP" sz="1300" dirty="0"/>
              <a:t>さらに大切なのは、相手への伝え方だけではなく、</a:t>
            </a:r>
          </a:p>
          <a:p>
            <a:pPr rtl="0"/>
            <a:r>
              <a:rPr lang="ja-JP" altLang="ja-JP" sz="1300" dirty="0"/>
              <a:t>必要なら自分たちの活動そのものも見直すことです。</a:t>
            </a:r>
          </a:p>
          <a:p>
            <a:pPr rtl="0"/>
            <a:endParaRPr lang="ja-JP" altLang="ja-JP" sz="1300" dirty="0"/>
          </a:p>
          <a:p>
            <a:pPr rtl="0"/>
            <a:r>
              <a:rPr lang="ja-JP" altLang="ja-JP" sz="1300" dirty="0"/>
              <a:t>今日は、子どもをまんなかに置きながら、よりよい形を一緒に探していきましょう。</a:t>
            </a:r>
            <a:endParaRPr lang="ja-JP" altLang="ja-JP"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2</a:t>
            </a:fld>
            <a:endParaRPr kumimoji="1" lang="ja-JP" altLang="en-US"/>
          </a:p>
        </p:txBody>
      </p:sp>
    </p:spTree>
    <p:extLst>
      <p:ext uri="{BB962C8B-B14F-4D97-AF65-F5344CB8AC3E}">
        <p14:creationId xmlns:p14="http://schemas.microsoft.com/office/powerpoint/2010/main" val="92581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algn="l" defTabSz="914400" rtl="0" eaLnBrk="1" latinLnBrk="0" hangingPunct="1"/>
            <a:r>
              <a:rPr kumimoji="1" lang="ja-JP" altLang="ja-JP" sz="1200" kern="1200" dirty="0">
                <a:solidFill>
                  <a:schemeClr val="tx1"/>
                </a:solidFill>
                <a:latin typeface="+mn-lt"/>
                <a:ea typeface="+mn-ea"/>
                <a:cs typeface="+mn-cs"/>
              </a:rPr>
              <a:t>今日の流れです。</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まず、みんなで考える活動や取組を一つ決めます。</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次に、その活動にありそうな</a:t>
            </a:r>
            <a:r>
              <a:rPr kumimoji="1" lang="en-US" altLang="ja-JP" sz="1200" kern="1200" dirty="0">
                <a:solidFill>
                  <a:schemeClr val="tx1"/>
                </a:solidFill>
                <a:latin typeface="+mn-lt"/>
                <a:ea typeface="+mn-ea"/>
                <a:cs typeface="+mn-cs"/>
              </a:rPr>
              <a:t>10</a:t>
            </a:r>
            <a:r>
              <a:rPr kumimoji="1" lang="ja-JP" altLang="en-US" sz="1200" kern="1200" dirty="0">
                <a:solidFill>
                  <a:schemeClr val="tx1"/>
                </a:solidFill>
                <a:latin typeface="+mn-lt"/>
                <a:ea typeface="+mn-ea"/>
                <a:cs typeface="+mn-cs"/>
              </a:rPr>
              <a:t>種類の</a:t>
            </a:r>
            <a:r>
              <a:rPr kumimoji="1" lang="ja-JP" altLang="ja-JP" sz="1200" kern="1200" dirty="0">
                <a:solidFill>
                  <a:schemeClr val="tx1"/>
                </a:solidFill>
                <a:latin typeface="+mn-lt"/>
                <a:ea typeface="+mn-ea"/>
                <a:cs typeface="+mn-cs"/>
              </a:rPr>
              <a:t>「カベ」から一枚選び、その声の奥にある「心配」「責任感」「願い」を考えます。</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これが「訳す」です。</a:t>
            </a:r>
            <a:br>
              <a:rPr kumimoji="1" lang="ja-JP" altLang="ja-JP" sz="1200" kern="1200" dirty="0">
                <a:solidFill>
                  <a:schemeClr val="tx1"/>
                </a:solidFill>
                <a:latin typeface="+mn-lt"/>
                <a:ea typeface="+mn-ea"/>
                <a:cs typeface="+mn-cs"/>
              </a:rPr>
            </a:b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そして、実際に役になりきってやり取りし、考えた翻訳術を試します。</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これが「話す」です。</a:t>
            </a:r>
            <a:br>
              <a:rPr kumimoji="1" lang="ja-JP" altLang="ja-JP" sz="1200" kern="1200" dirty="0">
                <a:solidFill>
                  <a:schemeClr val="tx1"/>
                </a:solidFill>
                <a:latin typeface="+mn-lt"/>
                <a:ea typeface="+mn-ea"/>
                <a:cs typeface="+mn-cs"/>
              </a:rPr>
            </a:b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最後に、そこで得た気付きをもとに、活動や関わり方そのものを「見直す」ところまで行います。</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ここでいう「カベ」は人ではありません。</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立場の違いから生まれる心配やすれ違いを、</a:t>
            </a:r>
            <a:r>
              <a:rPr kumimoji="1" lang="ja-JP" altLang="en-US" sz="1200" kern="1200" dirty="0">
                <a:solidFill>
                  <a:schemeClr val="tx1"/>
                </a:solidFill>
                <a:latin typeface="+mn-lt"/>
                <a:ea typeface="+mn-ea"/>
                <a:cs typeface="+mn-cs"/>
              </a:rPr>
              <a:t>見える形にし、</a:t>
            </a:r>
            <a:r>
              <a:rPr kumimoji="1" lang="ja-JP" altLang="ja-JP" sz="1200" kern="1200" dirty="0">
                <a:solidFill>
                  <a:schemeClr val="tx1"/>
                </a:solidFill>
                <a:latin typeface="+mn-lt"/>
                <a:ea typeface="+mn-ea"/>
                <a:cs typeface="+mn-cs"/>
              </a:rPr>
              <a:t>対話の材料にしたものです</a:t>
            </a:r>
            <a:r>
              <a:rPr kumimoji="1" lang="ja-JP" altLang="en-US" sz="1200" kern="1200" dirty="0">
                <a:solidFill>
                  <a:schemeClr val="tx1"/>
                </a:solidFill>
                <a:latin typeface="+mn-lt"/>
                <a:ea typeface="+mn-ea"/>
                <a:cs typeface="+mn-cs"/>
              </a:rPr>
              <a:t>。</a:t>
            </a:r>
            <a:endParaRPr kumimoji="1" lang="en-US" altLang="ja-JP" sz="1200" kern="1200" dirty="0">
              <a:solidFill>
                <a:schemeClr val="tx1"/>
              </a:solidFill>
              <a:latin typeface="+mn-lt"/>
              <a:ea typeface="+mn-ea"/>
              <a:cs typeface="+mn-cs"/>
            </a:endParaRPr>
          </a:p>
          <a:p>
            <a:pPr marL="0" algn="l" defTabSz="914400" rtl="0" eaLnBrk="1" latinLnBrk="0" hangingPunct="1"/>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では、早速始めましょう。</a:t>
            </a:r>
            <a:endParaRPr kumimoji="1" lang="en-US" altLang="ja-JP" sz="1200" kern="1200" dirty="0">
              <a:solidFill>
                <a:schemeClr val="tx1"/>
              </a:solidFill>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3</a:t>
            </a:fld>
            <a:endParaRPr kumimoji="1" lang="ja-JP" altLang="en-US"/>
          </a:p>
        </p:txBody>
      </p:sp>
    </p:spTree>
    <p:extLst>
      <p:ext uri="{BB962C8B-B14F-4D97-AF65-F5344CB8AC3E}">
        <p14:creationId xmlns:p14="http://schemas.microsoft.com/office/powerpoint/2010/main" val="1898617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まず、今日このメンバーで考える「活動・取組」を1つ決めます。</a:t>
            </a:r>
          </a:p>
          <a:p>
            <a:r>
              <a:rPr lang="en-US" altLang="ja-JP" dirty="0" err="1"/>
              <a:t>新しく始めたい活動でも、今すでに行っている活動でも構いません</a:t>
            </a:r>
            <a:r>
              <a:rPr lang="en-US" altLang="ja-JP" dirty="0"/>
              <a:t>。
</a:t>
            </a:r>
          </a:p>
          <a:p>
            <a:r>
              <a:rPr lang="en-US" altLang="ja-JP" dirty="0" err="1"/>
              <a:t>例えば、行事、見守り、体験活動、地域交流などの「今ある活動を見直す」こと</a:t>
            </a:r>
            <a:r>
              <a:rPr lang="en-US" altLang="ja-JP" dirty="0"/>
              <a:t>。</a:t>
            </a:r>
          </a:p>
          <a:p>
            <a:endParaRPr lang="en-US" altLang="ja-JP" dirty="0"/>
          </a:p>
          <a:p>
            <a:r>
              <a:rPr lang="en-US" altLang="ja-JP" dirty="0" err="1"/>
              <a:t>探究、キャリア、防災、地域課題などの「新しい取組を考える」こと</a:t>
            </a:r>
            <a:r>
              <a:rPr lang="en-US" altLang="ja-JP" dirty="0"/>
              <a:t>。</a:t>
            </a:r>
          </a:p>
          <a:p>
            <a:endParaRPr lang="en-US" altLang="ja-JP" dirty="0"/>
          </a:p>
          <a:p>
            <a:r>
              <a:rPr lang="en-US" altLang="ja-JP" dirty="0" err="1"/>
              <a:t>役割分担や負担、参加の仕方など「関わり方を見直す」こと</a:t>
            </a:r>
            <a:r>
              <a:rPr lang="en-US" altLang="ja-JP" dirty="0"/>
              <a:t>。</a:t>
            </a:r>
          </a:p>
          <a:p>
            <a:endParaRPr lang="en-US" altLang="ja-JP" dirty="0"/>
          </a:p>
          <a:p>
            <a:r>
              <a:rPr lang="en-US" altLang="ja-JP" dirty="0" err="1"/>
              <a:t>学校運営協議会で扱う熟議テーマでも構いません</a:t>
            </a:r>
            <a:r>
              <a:rPr lang="en-US" altLang="ja-JP" dirty="0"/>
              <a:t>。
</a:t>
            </a:r>
          </a:p>
          <a:p>
            <a:r>
              <a:rPr lang="en-US" altLang="ja-JP" dirty="0" err="1"/>
              <a:t>大切なのは、できるだけ具体的な場面を選ぶことです</a:t>
            </a:r>
            <a:r>
              <a:rPr lang="en-US" altLang="ja-JP" dirty="0"/>
              <a:t>。</a:t>
            </a:r>
          </a:p>
          <a:p>
            <a:r>
              <a:rPr lang="en-US" altLang="ja-JP" dirty="0"/>
              <a:t>「</a:t>
            </a:r>
            <a:r>
              <a:rPr lang="en-US" altLang="ja-JP" dirty="0" err="1"/>
              <a:t>地域連携をよくする」より</a:t>
            </a:r>
            <a:r>
              <a:rPr lang="en-US" altLang="ja-JP" dirty="0"/>
              <a:t>、「</a:t>
            </a:r>
            <a:r>
              <a:rPr lang="en-US" altLang="ja-JP" dirty="0" err="1"/>
              <a:t>地域の方と行う〇〇体験を見直す」の方が、この後の話し合いが進みやすくなります</a:t>
            </a:r>
            <a:r>
              <a:rPr lang="en-US" altLang="ja-JP" dirty="0"/>
              <a:t>。
グループで1つ決めたら、ワークシートの「本日考える活動・取組」の欄に一言で記入してください。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4</a:t>
            </a:fld>
            <a:endParaRPr kumimoji="1" lang="ja-JP" altLang="en-US"/>
          </a:p>
        </p:txBody>
      </p:sp>
    </p:spTree>
    <p:extLst>
      <p:ext uri="{BB962C8B-B14F-4D97-AF65-F5344CB8AC3E}">
        <p14:creationId xmlns:p14="http://schemas.microsoft.com/office/powerpoint/2010/main" val="2624156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ja-JP" sz="1200" kern="1200" dirty="0">
                <a:solidFill>
                  <a:schemeClr val="tx1"/>
                </a:solidFill>
                <a:latin typeface="+mn-lt"/>
                <a:ea typeface="+mn-ea"/>
                <a:cs typeface="+mn-cs"/>
              </a:rPr>
              <a:t>では、障壁カード10種類を見てください。</a:t>
            </a:r>
          </a:p>
          <a:p>
            <a:pPr rtl="0"/>
            <a:endParaRPr kumimoji="1" lang="ja-JP" altLang="ja-JP" sz="1200" kern="1200" dirty="0">
              <a:solidFill>
                <a:schemeClr val="tx1"/>
              </a:solidFill>
              <a:latin typeface="+mn-lt"/>
              <a:ea typeface="+mn-ea"/>
              <a:cs typeface="+mn-cs"/>
            </a:endParaRPr>
          </a:p>
          <a:p>
            <a:pPr rtl="0"/>
            <a:r>
              <a:rPr kumimoji="1" lang="ja-JP" altLang="ja-JP" sz="1200" kern="1200" dirty="0">
                <a:solidFill>
                  <a:schemeClr val="tx1"/>
                </a:solidFill>
                <a:latin typeface="+mn-lt"/>
                <a:ea typeface="+mn-ea"/>
                <a:cs typeface="+mn-cs"/>
              </a:rPr>
              <a:t>今決めた活動を進めたり、見直したりするときに、「実際にこんな声が出てきそうだな」と思うカードを探してみましょう。</a:t>
            </a:r>
          </a:p>
          <a:p>
            <a:pPr rtl="0"/>
            <a:endParaRPr kumimoji="1" lang="ja-JP" altLang="ja-JP" sz="1200" kern="1200" dirty="0">
              <a:solidFill>
                <a:schemeClr val="tx1"/>
              </a:solidFill>
              <a:latin typeface="+mn-lt"/>
              <a:ea typeface="+mn-ea"/>
              <a:cs typeface="+mn-cs"/>
            </a:endParaRPr>
          </a:p>
          <a:p>
            <a:pPr rtl="0"/>
            <a:r>
              <a:rPr kumimoji="1" lang="ja-JP" altLang="ja-JP" sz="1200" kern="1200" dirty="0">
                <a:solidFill>
                  <a:schemeClr val="tx1"/>
                </a:solidFill>
                <a:latin typeface="+mn-lt"/>
                <a:ea typeface="+mn-ea"/>
                <a:cs typeface="+mn-cs"/>
              </a:rPr>
              <a:t>まずは、気になるカードを何枚か挙げてみてください。</a:t>
            </a:r>
          </a:p>
          <a:p>
            <a:pPr rtl="0"/>
            <a:r>
              <a:rPr kumimoji="1" lang="ja-JP" altLang="ja-JP" sz="1200" kern="1200" dirty="0">
                <a:solidFill>
                  <a:schemeClr val="tx1"/>
                </a:solidFill>
                <a:latin typeface="+mn-lt"/>
                <a:ea typeface="+mn-ea"/>
                <a:cs typeface="+mn-cs"/>
              </a:rPr>
              <a:t>そして</a:t>
            </a:r>
            <a:r>
              <a:rPr kumimoji="1" lang="ja-JP" altLang="en-US" sz="1200" kern="1200" dirty="0">
                <a:solidFill>
                  <a:schemeClr val="tx1"/>
                </a:solidFill>
                <a:latin typeface="+mn-lt"/>
                <a:ea typeface="+mn-ea"/>
                <a:cs typeface="+mn-cs"/>
              </a:rPr>
              <a:t>、その中から</a:t>
            </a:r>
            <a:r>
              <a:rPr kumimoji="1" lang="ja-JP" altLang="ja-JP" sz="1200" kern="1200" dirty="0">
                <a:solidFill>
                  <a:schemeClr val="tx1"/>
                </a:solidFill>
                <a:latin typeface="+mn-lt"/>
                <a:ea typeface="+mn-ea"/>
                <a:cs typeface="+mn-cs"/>
              </a:rPr>
              <a:t>今日このグループで一番考えてみたい“カベ”を1枚</a:t>
            </a:r>
            <a:r>
              <a:rPr kumimoji="1" lang="ja-JP" altLang="en-US" sz="1200" kern="1200" dirty="0">
                <a:solidFill>
                  <a:schemeClr val="tx1"/>
                </a:solidFill>
                <a:latin typeface="+mn-lt"/>
                <a:ea typeface="+mn-ea"/>
                <a:cs typeface="+mn-cs"/>
              </a:rPr>
              <a:t>にしぼって</a:t>
            </a:r>
            <a:r>
              <a:rPr kumimoji="1" lang="ja-JP" altLang="ja-JP" sz="1200" kern="1200" dirty="0">
                <a:solidFill>
                  <a:schemeClr val="tx1"/>
                </a:solidFill>
                <a:latin typeface="+mn-lt"/>
                <a:ea typeface="+mn-ea"/>
                <a:cs typeface="+mn-cs"/>
              </a:rPr>
              <a:t>ください。</a:t>
            </a:r>
          </a:p>
          <a:p>
            <a:pPr marL="0" algn="l" defTabSz="914400" rtl="0" eaLnBrk="1" latinLnBrk="0" hangingPunct="1"/>
            <a:endParaRPr kumimoji="1" lang="ja-JP"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ここで一つ、大切なことがあります。</a:t>
            </a:r>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“カベ”は、その人自身ではありません。</a:t>
            </a:r>
            <a:endParaRPr kumimoji="1" lang="en-US" altLang="ja-JP" sz="1200" kern="1200" dirty="0">
              <a:solidFill>
                <a:schemeClr val="tx1"/>
              </a:solidFill>
              <a:latin typeface="+mn-lt"/>
              <a:ea typeface="+mn-ea"/>
              <a:cs typeface="+mn-cs"/>
            </a:endParaRPr>
          </a:p>
          <a:p>
            <a:pPr marL="0" algn="l" defTabSz="914400" rtl="0" eaLnBrk="1" latinLnBrk="0" hangingPunct="1"/>
            <a:br>
              <a:rPr kumimoji="1" lang="ja-JP" altLang="ja-JP" sz="1200" kern="1200" dirty="0">
                <a:solidFill>
                  <a:schemeClr val="tx1"/>
                </a:solidFill>
                <a:latin typeface="+mn-lt"/>
                <a:ea typeface="+mn-ea"/>
                <a:cs typeface="+mn-cs"/>
              </a:rPr>
            </a:br>
            <a:r>
              <a:rPr kumimoji="1" lang="ja-JP" altLang="ja-JP" sz="1200" kern="1200" dirty="0">
                <a:solidFill>
                  <a:schemeClr val="tx1"/>
                </a:solidFill>
                <a:latin typeface="+mn-lt"/>
                <a:ea typeface="+mn-ea"/>
                <a:cs typeface="+mn-cs"/>
              </a:rPr>
              <a:t>その立場だからこそ生まれる心配や事情、大切にしていることを、カードで見える形にしたものです。 </a:t>
            </a:r>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「この人が問題だ」と考えるのではなく、「この立場からは、何が見えているんだろう？」という視点で考えてみてください。 </a:t>
            </a:r>
          </a:p>
          <a:p>
            <a:pPr marL="0" algn="l" defTabSz="914400" rtl="0" eaLnBrk="1" latinLnBrk="0" hangingPunct="1"/>
            <a:endParaRPr kumimoji="1" lang="en-US" altLang="ja-JP" sz="1200" kern="1200" dirty="0">
              <a:solidFill>
                <a:schemeClr val="tx1"/>
              </a:solidFill>
              <a:latin typeface="+mn-lt"/>
              <a:ea typeface="+mn-ea"/>
              <a:cs typeface="+mn-cs"/>
            </a:endParaRPr>
          </a:p>
          <a:p>
            <a:pPr marL="0" algn="l" defTabSz="914400" rtl="0" eaLnBrk="1" latinLnBrk="0" hangingPunct="1"/>
            <a:r>
              <a:rPr kumimoji="1" lang="ja-JP" altLang="ja-JP" sz="1200" kern="1200" dirty="0">
                <a:solidFill>
                  <a:schemeClr val="tx1"/>
                </a:solidFill>
                <a:latin typeface="+mn-lt"/>
                <a:ea typeface="+mn-ea"/>
                <a:cs typeface="+mn-cs"/>
              </a:rPr>
              <a:t>カードを一枚選んだら、なぜその“カベ”を選んだのかも簡単に共有し、ワークシート（1）にカード名を記入してください。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5</a:t>
            </a:fld>
            <a:endParaRPr kumimoji="1" lang="ja-JP" altLang="en-US"/>
          </a:p>
        </p:txBody>
      </p:sp>
    </p:spTree>
    <p:extLst>
      <p:ext uri="{BB962C8B-B14F-4D97-AF65-F5344CB8AC3E}">
        <p14:creationId xmlns:p14="http://schemas.microsoft.com/office/powerpoint/2010/main" val="3645617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ここからが「翻訳」です。 </a:t>
            </a:r>
            <a:endParaRPr lang="en-US" altLang="ja-JP" dirty="0"/>
          </a:p>
          <a:p>
            <a:r>
              <a:rPr lang="ja-JP" altLang="ja-JP" dirty="0"/>
              <a:t>まず、カードの裏面はまだ見ないでください。 </a:t>
            </a:r>
            <a:endParaRPr lang="en-US" altLang="ja-JP" dirty="0"/>
          </a:p>
          <a:p>
            <a:r>
              <a:rPr lang="ja-JP" altLang="ja-JP" dirty="0"/>
              <a:t>表面の言葉だけを見て考えます。</a:t>
            </a:r>
            <a:endParaRPr lang="en-US" altLang="ja-JP" dirty="0"/>
          </a:p>
          <a:p>
            <a:endParaRPr lang="en-US" altLang="ja-JP" dirty="0"/>
          </a:p>
          <a:p>
            <a:r>
              <a:rPr lang="ja-JP" altLang="ja-JP" dirty="0"/>
              <a:t>この人は、 何を心配しているのでしょう。 </a:t>
            </a:r>
            <a:endParaRPr lang="en-US" altLang="ja-JP" dirty="0"/>
          </a:p>
          <a:p>
            <a:endParaRPr lang="en-US" altLang="ja-JP" dirty="0"/>
          </a:p>
          <a:p>
            <a:r>
              <a:rPr lang="ja-JP" altLang="ja-JP" dirty="0"/>
              <a:t>どんな責任を感じているのでしょう。 </a:t>
            </a:r>
            <a:endParaRPr lang="en-US" altLang="ja-JP" dirty="0"/>
          </a:p>
          <a:p>
            <a:endParaRPr lang="en-US" altLang="ja-JP" dirty="0"/>
          </a:p>
          <a:p>
            <a:r>
              <a:rPr lang="ja-JP" altLang="ja-JP" dirty="0"/>
              <a:t>何を守ろうとしているのでしょう。 </a:t>
            </a:r>
            <a:endParaRPr lang="en-US" altLang="ja-JP" dirty="0"/>
          </a:p>
          <a:p>
            <a:endParaRPr lang="en-US" altLang="ja-JP" dirty="0"/>
          </a:p>
          <a:p>
            <a:r>
              <a:rPr lang="ja-JP" altLang="ja-JP" dirty="0"/>
              <a:t>そして、本当はどんな状態になってほしいと願っているのでしょう。 </a:t>
            </a:r>
            <a:endParaRPr lang="en-US" altLang="ja-JP" dirty="0"/>
          </a:p>
          <a:p>
            <a:endParaRPr lang="en-US" altLang="ja-JP" dirty="0"/>
          </a:p>
          <a:p>
            <a:r>
              <a:rPr lang="ja-JP" altLang="ja-JP" dirty="0"/>
              <a:t>「心配していること」 「責任感・守りたいもの」 「願い・大切にしたいこと」 この3つの視点から考えてみてください。 </a:t>
            </a:r>
            <a:endParaRPr lang="en-US" altLang="ja-JP" dirty="0"/>
          </a:p>
          <a:p>
            <a:r>
              <a:rPr lang="ja-JP" altLang="ja-JP" dirty="0"/>
              <a:t>正解はありません。 出てきた意見を否定せず、できるだけたくさん出して、 ワークシート（2）に書き込んでください。 </a:t>
            </a:r>
            <a:endParaRPr lang="en-US" altLang="ja-JP" dirty="0"/>
          </a:p>
          <a:p>
            <a:endParaRPr lang="en-US" altLang="ja-JP" dirty="0"/>
          </a:p>
          <a:p>
            <a:r>
              <a:rPr lang="en-US" altLang="ja-JP" dirty="0" err="1"/>
              <a:t>ただし、ここで考える「心配」や「願い」は、あくまで私たちの仮説です</a:t>
            </a:r>
            <a:r>
              <a:rPr lang="en-US" altLang="ja-JP" dirty="0"/>
              <a:t>。</a:t>
            </a:r>
          </a:p>
          <a:p>
            <a:r>
              <a:rPr lang="en-US" altLang="ja-JP" dirty="0" err="1"/>
              <a:t>相手の気持ちを決めつけるのではなく</a:t>
            </a:r>
            <a:r>
              <a:rPr lang="en-US" altLang="ja-JP" dirty="0"/>
              <a:t>、</a:t>
            </a:r>
            <a:r>
              <a:rPr lang="ja-JP" altLang="en-US" dirty="0"/>
              <a:t>実際</a:t>
            </a:r>
            <a:r>
              <a:rPr lang="en-US" altLang="ja-JP" dirty="0" err="1"/>
              <a:t>は本人との対話の中で確かめていくものだということも忘れないでください</a:t>
            </a:r>
            <a:r>
              <a:rPr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6</a:t>
            </a:fld>
            <a:endParaRPr kumimoji="1" lang="ja-JP" altLang="en-US"/>
          </a:p>
        </p:txBody>
      </p:sp>
    </p:spTree>
    <p:extLst>
      <p:ext uri="{BB962C8B-B14F-4D97-AF65-F5344CB8AC3E}">
        <p14:creationId xmlns:p14="http://schemas.microsoft.com/office/powerpoint/2010/main" val="3131049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ではここで、カードを裏返してください。</a:t>
            </a:r>
            <a:endParaRPr lang="en-US" altLang="ja-JP" dirty="0"/>
          </a:p>
          <a:p>
            <a:endParaRPr lang="en-US" altLang="ja-JP" dirty="0"/>
          </a:p>
          <a:p>
            <a:r>
              <a:rPr lang="ja-JP" altLang="ja-JP" dirty="0"/>
              <a:t>裏面には「翻訳の視点とヒント」があります。</a:t>
            </a:r>
            <a:endParaRPr lang="en-US" altLang="ja-JP" dirty="0"/>
          </a:p>
          <a:p>
            <a:r>
              <a:rPr lang="ja-JP" altLang="ja-JP" dirty="0"/>
              <a:t>先ほど皆さんが考えたことと比べながら、 「どうすれば一緒にできる？」 という言葉や方法を考えていきます。</a:t>
            </a:r>
            <a:endParaRPr lang="en-US" altLang="ja-JP" dirty="0"/>
          </a:p>
          <a:p>
            <a:endParaRPr lang="en-US" altLang="ja-JP" dirty="0"/>
          </a:p>
          <a:p>
            <a:r>
              <a:rPr lang="ja-JP" altLang="ja-JP" dirty="0"/>
              <a:t>翻訳のポイントは3つです。</a:t>
            </a:r>
            <a:endParaRPr lang="en-US" altLang="ja-JP" dirty="0"/>
          </a:p>
          <a:p>
            <a:r>
              <a:rPr lang="ja-JP" altLang="ja-JP" dirty="0"/>
              <a:t>1つ目。 まず、相手の思いを受け止める。 </a:t>
            </a:r>
            <a:endParaRPr lang="en-US" altLang="ja-JP" dirty="0"/>
          </a:p>
          <a:p>
            <a:endParaRPr lang="en-US" altLang="ja-JP" dirty="0"/>
          </a:p>
          <a:p>
            <a:r>
              <a:rPr lang="ja-JP" altLang="ja-JP" dirty="0"/>
              <a:t>2つ目。 お互いが大切にしたいことや共通する願いを確認する。</a:t>
            </a:r>
            <a:endParaRPr lang="en-US" altLang="ja-JP" dirty="0"/>
          </a:p>
          <a:p>
            <a:endParaRPr lang="en-US" altLang="ja-JP" dirty="0"/>
          </a:p>
          <a:p>
            <a:r>
              <a:rPr lang="ja-JP" altLang="ja-JP" dirty="0"/>
              <a:t>3つ目。 無理のない具体的な一歩を提案する。 </a:t>
            </a:r>
            <a:endParaRPr lang="en-US" altLang="ja-JP" dirty="0"/>
          </a:p>
          <a:p>
            <a:endParaRPr lang="en-US" altLang="ja-JP" dirty="0"/>
          </a:p>
          <a:p>
            <a:r>
              <a:rPr lang="en-US" altLang="ja-JP" dirty="0" err="1"/>
              <a:t>ここで特に大切なのは、翻訳は相手を変えることではないということです</a:t>
            </a:r>
            <a:r>
              <a:rPr lang="en-US" altLang="ja-JP" dirty="0"/>
              <a:t>。</a:t>
            </a:r>
          </a:p>
          <a:p>
            <a:r>
              <a:rPr lang="en-US" altLang="ja-JP" dirty="0" err="1"/>
              <a:t>相手の声を受けて、自分たちの方法も一緒に組み替えます</a:t>
            </a:r>
            <a:r>
              <a:rPr lang="en-US" altLang="ja-JP" dirty="0"/>
              <a:t>。
</a:t>
            </a:r>
          </a:p>
          <a:p>
            <a:r>
              <a:rPr lang="ja-JP" altLang="en-US" dirty="0"/>
              <a:t>・</a:t>
            </a:r>
            <a:r>
              <a:rPr lang="en-US" altLang="ja-JP" dirty="0" err="1"/>
              <a:t>役割を分ける</a:t>
            </a:r>
            <a:r>
              <a:rPr lang="en-US" altLang="ja-JP" dirty="0"/>
              <a:t>。</a:t>
            </a:r>
          </a:p>
          <a:p>
            <a:r>
              <a:rPr lang="ja-JP" altLang="en-US" dirty="0"/>
              <a:t>・</a:t>
            </a:r>
            <a:r>
              <a:rPr lang="en-US" altLang="ja-JP" dirty="0" err="1"/>
              <a:t>学校や地域の負担を減らす</a:t>
            </a:r>
            <a:r>
              <a:rPr lang="en-US" altLang="ja-JP" dirty="0"/>
              <a:t>。</a:t>
            </a:r>
          </a:p>
          <a:p>
            <a:r>
              <a:rPr lang="ja-JP" altLang="en-US" dirty="0"/>
              <a:t>・</a:t>
            </a:r>
            <a:r>
              <a:rPr lang="en-US" altLang="ja-JP" dirty="0" err="1"/>
              <a:t>安全策を加える</a:t>
            </a:r>
            <a:r>
              <a:rPr lang="en-US" altLang="ja-JP" dirty="0"/>
              <a:t>。</a:t>
            </a:r>
          </a:p>
          <a:p>
            <a:r>
              <a:rPr lang="ja-JP" altLang="en-US" dirty="0"/>
              <a:t>・</a:t>
            </a:r>
            <a:r>
              <a:rPr lang="en-US" altLang="ja-JP" dirty="0" err="1"/>
              <a:t>まずは小さく試してみる</a:t>
            </a:r>
            <a:r>
              <a:rPr lang="en-US" altLang="ja-JP" dirty="0"/>
              <a:t>。</a:t>
            </a:r>
          </a:p>
          <a:p>
            <a:r>
              <a:rPr lang="ja-JP" altLang="en-US" dirty="0"/>
              <a:t>・</a:t>
            </a:r>
            <a:r>
              <a:rPr lang="en-US" altLang="ja-JP" dirty="0" err="1"/>
              <a:t>場合によっては、今はやめる、形を変えるという判断もあります</a:t>
            </a:r>
            <a:r>
              <a:rPr lang="en-US" altLang="ja-JP" dirty="0"/>
              <a:t>。
</a:t>
            </a:r>
          </a:p>
          <a:p>
            <a:r>
              <a:rPr lang="en-US" altLang="ja-JP" dirty="0" err="1"/>
              <a:t>カード裏面は“正解”ではなく、あくまでヒントです</a:t>
            </a:r>
            <a:r>
              <a:rPr lang="en-US" altLang="ja-JP" dirty="0"/>
              <a:t>。</a:t>
            </a:r>
          </a:p>
          <a:p>
            <a:r>
              <a:rPr lang="en-US" altLang="ja-JP" dirty="0"/>
              <a:t>皆さんの地域や活動に合った「翻訳術」を考え、ワークシート（3）に書いてみてください。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7</a:t>
            </a:fld>
            <a:endParaRPr kumimoji="1" lang="ja-JP" altLang="en-US"/>
          </a:p>
        </p:txBody>
      </p:sp>
    </p:spTree>
    <p:extLst>
      <p:ext uri="{BB962C8B-B14F-4D97-AF65-F5344CB8AC3E}">
        <p14:creationId xmlns:p14="http://schemas.microsoft.com/office/powerpoint/2010/main" val="205287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ここから「カベトーーク！」本番です。</a:t>
            </a:r>
            <a:endParaRPr kumimoji="1" lang="en-US" altLang="ja-JP" dirty="0"/>
          </a:p>
          <a:p>
            <a:r>
              <a:rPr kumimoji="1" lang="ja-JP" altLang="en-US" dirty="0"/>
              <a:t>今考えた翻訳術を、実際のやり取りで試してみましょう。</a:t>
            </a:r>
            <a:endParaRPr kumimoji="1" lang="en-US" altLang="ja-JP" dirty="0"/>
          </a:p>
          <a:p>
            <a:endParaRPr kumimoji="1" lang="en-US" altLang="ja-JP" dirty="0"/>
          </a:p>
          <a:p>
            <a:r>
              <a:rPr kumimoji="1" lang="ja-JP" altLang="en-US" dirty="0"/>
              <a:t>まずグループの中で</a:t>
            </a:r>
            <a:r>
              <a:rPr kumimoji="1" lang="en-US" altLang="ja-JP" dirty="0"/>
              <a:t>3</a:t>
            </a:r>
            <a:r>
              <a:rPr kumimoji="1" lang="ja-JP" altLang="en-US" dirty="0"/>
              <a:t>つの役割を決めます。</a:t>
            </a:r>
            <a:endParaRPr kumimoji="1" lang="en-US" altLang="ja-JP" dirty="0"/>
          </a:p>
          <a:p>
            <a:r>
              <a:rPr kumimoji="1" lang="ja-JP" altLang="en-US" dirty="0"/>
              <a:t>一人目は「カベ役」。</a:t>
            </a:r>
            <a:endParaRPr kumimoji="1" lang="en-US" altLang="ja-JP" dirty="0"/>
          </a:p>
          <a:p>
            <a:r>
              <a:rPr kumimoji="1" lang="ja-JP" altLang="en-US" dirty="0"/>
              <a:t>選んだ障壁カードの人物になりきり、カードの声やその立場なら言いそうな心配や質問を伝えます。</a:t>
            </a:r>
            <a:endParaRPr kumimoji="1" lang="en-US" altLang="ja-JP" dirty="0"/>
          </a:p>
          <a:p>
            <a:endParaRPr kumimoji="1" lang="en-US" altLang="ja-JP" dirty="0"/>
          </a:p>
          <a:p>
            <a:r>
              <a:rPr kumimoji="1" lang="ja-JP" altLang="en-US" dirty="0"/>
              <a:t>二人目は「翻訳者役」。</a:t>
            </a:r>
            <a:endParaRPr kumimoji="1" lang="en-US" altLang="ja-JP" dirty="0"/>
          </a:p>
          <a:p>
            <a:r>
              <a:rPr kumimoji="1" lang="ja-JP" altLang="en-US" dirty="0"/>
              <a:t>先ほど皆さんで考えた翻訳術を使って答えてください。</a:t>
            </a:r>
            <a:endParaRPr kumimoji="1" lang="en-US" altLang="ja-JP" dirty="0"/>
          </a:p>
          <a:p>
            <a:endParaRPr kumimoji="1" lang="en-US" altLang="ja-JP" dirty="0"/>
          </a:p>
          <a:p>
            <a:r>
              <a:rPr kumimoji="1" lang="ja-JP" altLang="en-US" dirty="0"/>
              <a:t>それ以外の方は「サポーター」です。</a:t>
            </a:r>
            <a:endParaRPr kumimoji="1" lang="en-US" altLang="ja-JP" dirty="0"/>
          </a:p>
          <a:p>
            <a:r>
              <a:rPr kumimoji="1" lang="ja-JP" altLang="en-US" dirty="0"/>
              <a:t>やり取りを聞きながら、「ここは伝わってきた」「ここは少し引っかかった」「こうするともっとよくなりそう」というところを見つけ、ワークシート（</a:t>
            </a:r>
            <a:r>
              <a:rPr kumimoji="1" lang="en-US" altLang="ja-JP" dirty="0"/>
              <a:t>4</a:t>
            </a:r>
            <a:r>
              <a:rPr kumimoji="1" lang="ja-JP" altLang="en-US" dirty="0"/>
              <a:t>）にメモしてください。</a:t>
            </a:r>
            <a:endParaRPr kumimoji="1" lang="en-US" altLang="ja-JP" dirty="0"/>
          </a:p>
          <a:p>
            <a:endParaRPr kumimoji="1" lang="en-US" altLang="ja-JP" dirty="0"/>
          </a:p>
          <a:p>
            <a:r>
              <a:rPr kumimoji="1" lang="ja-JP" altLang="en-US" dirty="0"/>
              <a:t>最初の</a:t>
            </a:r>
            <a:r>
              <a:rPr kumimoji="1" lang="en-US" altLang="ja-JP" dirty="0"/>
              <a:t>2</a:t>
            </a:r>
            <a:r>
              <a:rPr kumimoji="1" lang="ja-JP" altLang="en-US" dirty="0"/>
              <a:t>～</a:t>
            </a:r>
            <a:r>
              <a:rPr kumimoji="1" lang="en-US" altLang="ja-JP" dirty="0"/>
              <a:t>3</a:t>
            </a:r>
            <a:r>
              <a:rPr kumimoji="1" lang="ja-JP" altLang="en-US" dirty="0"/>
              <a:t>分は、役になりきってやり取りします。</a:t>
            </a:r>
            <a:endParaRPr kumimoji="1" lang="en-US" altLang="ja-JP" dirty="0"/>
          </a:p>
          <a:p>
            <a:r>
              <a:rPr kumimoji="1" lang="ja-JP" altLang="en-US" dirty="0"/>
              <a:t>その後は役を離れ、全員で「もっと一緒にできる形」にするにはどうすればよいか、作戦を磨いてください。</a:t>
            </a:r>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8</a:t>
            </a:fld>
            <a:endParaRPr kumimoji="1" lang="ja-JP" altLang="en-US"/>
          </a:p>
        </p:txBody>
      </p:sp>
    </p:spTree>
    <p:extLst>
      <p:ext uri="{BB962C8B-B14F-4D97-AF65-F5344CB8AC3E}">
        <p14:creationId xmlns:p14="http://schemas.microsoft.com/office/powerpoint/2010/main" val="2758031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始める前に、大切なことを4つだけ確認します。 </a:t>
            </a:r>
            <a:endParaRPr lang="en-US" altLang="ja-JP" dirty="0"/>
          </a:p>
          <a:p>
            <a:endParaRPr lang="en-US" altLang="ja-JP" dirty="0"/>
          </a:p>
          <a:p>
            <a:r>
              <a:rPr lang="en-US" altLang="ja-JP" dirty="0"/>
              <a:t>1</a:t>
            </a:r>
            <a:r>
              <a:rPr lang="ja-JP" altLang="en-US" dirty="0"/>
              <a:t>つ目。</a:t>
            </a:r>
            <a:r>
              <a:rPr lang="ja-JP" altLang="ja-JP" dirty="0"/>
              <a:t>カベ役は、意地悪さを競う役ではありません。</a:t>
            </a:r>
            <a:endParaRPr lang="en-US" altLang="ja-JP" dirty="0"/>
          </a:p>
          <a:p>
            <a:r>
              <a:rPr lang="ja-JP" altLang="ja-JP" dirty="0"/>
              <a:t>実際にありそうな心配や質問を出してください。</a:t>
            </a:r>
            <a:endParaRPr lang="en-US" altLang="ja-JP" dirty="0"/>
          </a:p>
          <a:p>
            <a:endParaRPr lang="en-US" altLang="ja-JP" dirty="0"/>
          </a:p>
          <a:p>
            <a:r>
              <a:rPr lang="en-US" altLang="ja-JP" dirty="0"/>
              <a:t>2</a:t>
            </a:r>
            <a:r>
              <a:rPr lang="ja-JP" altLang="en-US" dirty="0"/>
              <a:t>つ目。</a:t>
            </a:r>
            <a:r>
              <a:rPr lang="ja-JP" altLang="ja-JP" dirty="0"/>
              <a:t>翻訳者</a:t>
            </a:r>
            <a:r>
              <a:rPr lang="ja-JP" altLang="en-US" dirty="0"/>
              <a:t>は、</a:t>
            </a:r>
            <a:r>
              <a:rPr lang="ja-JP" altLang="ja-JP" dirty="0"/>
              <a:t>答えに詰まっても大丈夫です。 </a:t>
            </a:r>
            <a:endParaRPr lang="en-US" altLang="ja-JP" dirty="0"/>
          </a:p>
          <a:p>
            <a:r>
              <a:rPr lang="ja-JP" altLang="ja-JP" dirty="0"/>
              <a:t>サポーターも一緒に考えてください。 </a:t>
            </a:r>
            <a:endParaRPr lang="en-US" altLang="ja-JP" dirty="0"/>
          </a:p>
          <a:p>
            <a:endParaRPr lang="en-US" altLang="ja-JP" dirty="0"/>
          </a:p>
          <a:p>
            <a:r>
              <a:rPr lang="en-US" altLang="ja-JP" dirty="0"/>
              <a:t>3</a:t>
            </a:r>
            <a:r>
              <a:rPr lang="ja-JP" altLang="en-US" dirty="0"/>
              <a:t>つ目。</a:t>
            </a:r>
            <a:r>
              <a:rPr lang="ja-JP" altLang="ja-JP" dirty="0"/>
              <a:t>一番大切なのはずっと役になりきらないことです。 </a:t>
            </a:r>
            <a:endParaRPr lang="en-US" altLang="ja-JP" dirty="0"/>
          </a:p>
          <a:p>
            <a:r>
              <a:rPr lang="ja-JP" altLang="ja-JP" dirty="0"/>
              <a:t>やり取りをした後は役を離れ、 全員が仲間に戻って一緒に作戦を磨きます。</a:t>
            </a:r>
            <a:endParaRPr lang="en-US" altLang="ja-JP" dirty="0"/>
          </a:p>
          <a:p>
            <a:endParaRPr lang="en-US" altLang="ja-JP" dirty="0"/>
          </a:p>
          <a:p>
            <a:r>
              <a:rPr lang="en-US" altLang="ja-JP" dirty="0"/>
              <a:t>4</a:t>
            </a:r>
            <a:r>
              <a:rPr lang="ja-JP" altLang="en-US" dirty="0"/>
              <a:t>つ目。</a:t>
            </a:r>
            <a:r>
              <a:rPr lang="ja-JP" altLang="ja-JP" dirty="0"/>
              <a:t>「何とか相手を納得させる」ことがゴールではありません。</a:t>
            </a:r>
            <a:endParaRPr lang="en-US" altLang="ja-JP" dirty="0"/>
          </a:p>
          <a:p>
            <a:r>
              <a:rPr lang="ja-JP" altLang="ja-JP" dirty="0"/>
              <a:t>話してみて、「この活動は変えた方がいい」と気付いたら、 活動を修正することも大切な成果です。 </a:t>
            </a:r>
            <a:endParaRPr lang="en-US" altLang="ja-JP" dirty="0"/>
          </a:p>
          <a:p>
            <a:r>
              <a:rPr lang="ja-JP" altLang="en-US" dirty="0"/>
              <a:t>場合によっては、今は無理に実施しないという判断もあります。</a:t>
            </a:r>
            <a:endParaRPr lang="en-US" altLang="ja-JP" dirty="0"/>
          </a:p>
          <a:p>
            <a:endParaRPr lang="en-US" altLang="ja-JP" dirty="0"/>
          </a:p>
          <a:p>
            <a:r>
              <a:rPr lang="ja-JP" altLang="ja-JP" dirty="0"/>
              <a:t>想定外の声を、想定内にするための練習です。 </a:t>
            </a:r>
            <a:endParaRPr lang="en-US" altLang="ja-JP" dirty="0"/>
          </a:p>
          <a:p>
            <a:r>
              <a:rPr lang="ja-JP" altLang="ja-JP" dirty="0"/>
              <a:t>では、壁打ち①を始めてください。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9</a:t>
            </a:fld>
            <a:endParaRPr kumimoji="1" lang="ja-JP" altLang="en-US"/>
          </a:p>
        </p:txBody>
      </p:sp>
    </p:spTree>
    <p:extLst>
      <p:ext uri="{BB962C8B-B14F-4D97-AF65-F5344CB8AC3E}">
        <p14:creationId xmlns:p14="http://schemas.microsoft.com/office/powerpoint/2010/main" val="3899405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では、2回目にいきます。 </a:t>
            </a:r>
            <a:endParaRPr lang="en-US" altLang="ja-JP" dirty="0"/>
          </a:p>
          <a:p>
            <a:r>
              <a:rPr lang="ja-JP" altLang="ja-JP" dirty="0"/>
              <a:t>今度は、1回目とは別の方が カベ役と翻訳者役を担当してください。</a:t>
            </a:r>
            <a:endParaRPr lang="en-US" altLang="ja-JP" dirty="0"/>
          </a:p>
          <a:p>
            <a:r>
              <a:rPr lang="ja-JP" altLang="ja-JP" dirty="0"/>
              <a:t>同じ障壁カードを使いますが、 カベ役は少し違う質問をしても構いません。</a:t>
            </a:r>
            <a:endParaRPr lang="en-US" altLang="ja-JP" dirty="0"/>
          </a:p>
          <a:p>
            <a:endParaRPr lang="en-US" altLang="ja-JP" dirty="0"/>
          </a:p>
          <a:p>
            <a:r>
              <a:rPr lang="ja-JP" altLang="ja-JP" dirty="0"/>
              <a:t>翻訳者は、1回目の壁打ちで出てきたヒントを使って、 さらに「一緒にできる形」に近づけてみましょう。</a:t>
            </a:r>
            <a:endParaRPr lang="en-US" altLang="ja-JP" dirty="0"/>
          </a:p>
          <a:p>
            <a:endParaRPr lang="en-US" altLang="ja-JP" dirty="0"/>
          </a:p>
          <a:p>
            <a:r>
              <a:rPr lang="ja-JP" altLang="ja-JP" dirty="0"/>
              <a:t>2回目で特に意識してほしいのは「具体性」です。 </a:t>
            </a:r>
            <a:endParaRPr lang="en-US" altLang="ja-JP" dirty="0"/>
          </a:p>
          <a:p>
            <a:endParaRPr lang="en-US" altLang="ja-JP" dirty="0"/>
          </a:p>
          <a:p>
            <a:r>
              <a:rPr lang="ja-JP" altLang="ja-JP" dirty="0"/>
              <a:t>誰が何を担うのか。 </a:t>
            </a:r>
            <a:endParaRPr lang="en-US" altLang="ja-JP" dirty="0"/>
          </a:p>
          <a:p>
            <a:r>
              <a:rPr lang="ja-JP" altLang="ja-JP" dirty="0"/>
              <a:t>どこまでなら無理なくできるのか。 </a:t>
            </a:r>
            <a:endParaRPr lang="en-US" altLang="ja-JP" dirty="0"/>
          </a:p>
          <a:p>
            <a:r>
              <a:rPr lang="ja-JP" altLang="ja-JP" dirty="0"/>
              <a:t>まず何から試せるのか。</a:t>
            </a:r>
            <a:endParaRPr lang="en-US" altLang="ja-JP" dirty="0"/>
          </a:p>
          <a:p>
            <a:endParaRPr lang="en-US" altLang="ja-JP" dirty="0"/>
          </a:p>
          <a:p>
            <a:r>
              <a:rPr lang="ja-JP" altLang="ja-JP" dirty="0"/>
              <a:t>1回目よりも具体的になっているかを意識してください。</a:t>
            </a:r>
            <a:endParaRPr lang="en-US" altLang="ja-JP" dirty="0"/>
          </a:p>
          <a:p>
            <a:r>
              <a:rPr lang="ja-JP" altLang="ja-JP" dirty="0"/>
              <a:t>2回目もやり取りをした後は役を離れ、 全員で翻訳術を磨いてください。</a:t>
            </a:r>
            <a:endParaRPr lang="en-US" altLang="ja-JP" dirty="0"/>
          </a:p>
          <a:p>
            <a:endParaRPr lang="en-US" altLang="ja-JP" dirty="0"/>
          </a:p>
          <a:p>
            <a:r>
              <a:rPr lang="ja-JP" altLang="ja-JP" dirty="0"/>
              <a:t>では、役を交代して始めましょう。</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10</a:t>
            </a:fld>
            <a:endParaRPr kumimoji="1" lang="ja-JP" altLang="en-US"/>
          </a:p>
        </p:txBody>
      </p:sp>
    </p:spTree>
    <p:extLst>
      <p:ext uri="{BB962C8B-B14F-4D97-AF65-F5344CB8AC3E}">
        <p14:creationId xmlns:p14="http://schemas.microsoft.com/office/powerpoint/2010/main" val="3880750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お疲れさまでした。 </a:t>
            </a:r>
            <a:endParaRPr lang="en-US" altLang="ja-JP" dirty="0"/>
          </a:p>
          <a:p>
            <a:r>
              <a:rPr lang="ja-JP" altLang="ja-JP" dirty="0"/>
              <a:t>ここからが</a:t>
            </a:r>
            <a:r>
              <a:rPr lang="ja-JP" altLang="en-US" dirty="0"/>
              <a:t>「</a:t>
            </a:r>
            <a:r>
              <a:rPr lang="ja-JP" altLang="ja-JP" dirty="0"/>
              <a:t>カベトーーク！</a:t>
            </a:r>
            <a:r>
              <a:rPr lang="ja-JP" altLang="en-US" dirty="0"/>
              <a:t>」</a:t>
            </a:r>
            <a:r>
              <a:rPr lang="ja-JP" altLang="ja-JP" dirty="0"/>
              <a:t>でもう一つ大切にしたいところです。 </a:t>
            </a:r>
            <a:endParaRPr lang="en-US" altLang="ja-JP" dirty="0"/>
          </a:p>
          <a:p>
            <a:endParaRPr lang="en-US" altLang="ja-JP" dirty="0"/>
          </a:p>
          <a:p>
            <a:r>
              <a:rPr lang="ja-JP" altLang="ja-JP" dirty="0"/>
              <a:t>今度は、「相手にどう言えば納得してもらえるか」 という話し方から少し離れます。 </a:t>
            </a:r>
            <a:endParaRPr lang="en-US" altLang="ja-JP" dirty="0"/>
          </a:p>
          <a:p>
            <a:endParaRPr lang="en-US" altLang="ja-JP" dirty="0"/>
          </a:p>
          <a:p>
            <a:r>
              <a:rPr lang="ja-JP" altLang="ja-JP" dirty="0"/>
              <a:t>壁打ちをしてみて、 最初に考えた活動や関わり方そのものを、少し変えた方がよさそうだと感じたところはありませんでしたか。</a:t>
            </a:r>
            <a:endParaRPr lang="en-US" altLang="ja-JP" dirty="0"/>
          </a:p>
          <a:p>
            <a:endParaRPr lang="en-US" altLang="ja-JP" dirty="0"/>
          </a:p>
          <a:p>
            <a:r>
              <a:rPr lang="ja-JP" altLang="ja-JP" dirty="0"/>
              <a:t>子どもにとってどうか。 </a:t>
            </a:r>
            <a:endParaRPr lang="en-US" altLang="ja-JP" dirty="0"/>
          </a:p>
          <a:p>
            <a:r>
              <a:rPr lang="ja-JP" altLang="ja-JP" dirty="0"/>
              <a:t>学校にとってどうか。 </a:t>
            </a:r>
            <a:endParaRPr lang="en-US" altLang="ja-JP" dirty="0"/>
          </a:p>
          <a:p>
            <a:r>
              <a:rPr lang="ja-JP" altLang="ja-JP" dirty="0"/>
              <a:t>家庭にとってどうか。 </a:t>
            </a:r>
            <a:endParaRPr lang="en-US" altLang="ja-JP" dirty="0"/>
          </a:p>
          <a:p>
            <a:r>
              <a:rPr lang="ja-JP" altLang="ja-JP" dirty="0"/>
              <a:t>地域にとってどうか。</a:t>
            </a:r>
            <a:endParaRPr lang="en-US" altLang="ja-JP" dirty="0"/>
          </a:p>
          <a:p>
            <a:r>
              <a:rPr lang="ja-JP" altLang="ja-JP" dirty="0"/>
              <a:t>誰か一部の人だけに負担が偏ったり、 逆に、一部の人だけにメリットが偏ったりしていないでしょうか。</a:t>
            </a:r>
            <a:endParaRPr lang="en-US" altLang="ja-JP" dirty="0"/>
          </a:p>
          <a:p>
            <a:endParaRPr lang="en-US" altLang="ja-JP" dirty="0"/>
          </a:p>
          <a:p>
            <a:r>
              <a:rPr lang="ja-JP" altLang="ja-JP" dirty="0"/>
              <a:t>相手の声を受け止めたからこそ、 活動そのものをもっとよくできるかもしれません。</a:t>
            </a:r>
            <a:endParaRPr lang="en-US" altLang="ja-JP" dirty="0"/>
          </a:p>
          <a:p>
            <a:r>
              <a:rPr lang="ja-JP" altLang="ja-JP" dirty="0"/>
              <a:t>グループで話し合い、 最後に「ここを見直したい」という点を1つ決めて、 ワークシート（5）に記入してください。</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11</a:t>
            </a:fld>
            <a:endParaRPr kumimoji="1" lang="ja-JP" altLang="en-US"/>
          </a:p>
        </p:txBody>
      </p:sp>
    </p:spTree>
    <p:extLst>
      <p:ext uri="{BB962C8B-B14F-4D97-AF65-F5344CB8AC3E}">
        <p14:creationId xmlns:p14="http://schemas.microsoft.com/office/powerpoint/2010/main" val="2033404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t>最後に、</a:t>
            </a:r>
            <a:r>
              <a:rPr lang="ja-JP" altLang="en-US" dirty="0"/>
              <a:t>（「全体で」もしくは「グループ内で」）</a:t>
            </a:r>
            <a:r>
              <a:rPr lang="ja-JP" altLang="ja-JP" dirty="0"/>
              <a:t>一人</a:t>
            </a:r>
            <a:r>
              <a:rPr lang="ja-JP" altLang="en-US" dirty="0"/>
              <a:t>、</a:t>
            </a:r>
            <a:r>
              <a:rPr lang="ja-JP" altLang="ja-JP" dirty="0"/>
              <a:t>一言</a:t>
            </a:r>
            <a:r>
              <a:rPr lang="ja-JP" altLang="en-US" dirty="0"/>
              <a:t>お</a:t>
            </a:r>
            <a:r>
              <a:rPr lang="ja-JP" altLang="ja-JP" dirty="0"/>
              <a:t>願いします。</a:t>
            </a:r>
            <a:endParaRPr lang="en-US" altLang="ja-JP" dirty="0"/>
          </a:p>
          <a:p>
            <a:r>
              <a:rPr lang="ja-JP" altLang="ja-JP" dirty="0"/>
              <a:t>「今日の気付き」 または 「次にやってみたいこと」 どちらか一つを話してください。</a:t>
            </a:r>
            <a:endParaRPr lang="en-US" altLang="ja-JP" dirty="0"/>
          </a:p>
          <a:p>
            <a:r>
              <a:rPr lang="ja-JP" altLang="ja-JP" dirty="0"/>
              <a:t>大きな行動でなくて構いません。</a:t>
            </a:r>
            <a:endParaRPr lang="en-US" altLang="ja-JP" dirty="0"/>
          </a:p>
          <a:p>
            <a:endParaRPr lang="en-US" altLang="ja-JP" dirty="0"/>
          </a:p>
          <a:p>
            <a:r>
              <a:rPr lang="ja-JP" altLang="ja-JP" dirty="0"/>
              <a:t>「次の会議でこのカードを使ってみる」 「○○さんに一度、話を聞いてみる」 「今の活動の役割分担を見直してみる」 </a:t>
            </a:r>
            <a:r>
              <a:rPr lang="ja-JP" altLang="en-US" dirty="0"/>
              <a:t>など、</a:t>
            </a:r>
            <a:r>
              <a:rPr lang="ja-JP" altLang="ja-JP" dirty="0"/>
              <a:t>そんな小さな一歩で十分です。</a:t>
            </a:r>
            <a:endParaRPr lang="en-US" altLang="ja-JP" dirty="0"/>
          </a:p>
          <a:p>
            <a:endParaRPr lang="en-US" altLang="ja-JP" dirty="0"/>
          </a:p>
          <a:p>
            <a:r>
              <a:rPr lang="ja-JP" altLang="ja-JP" dirty="0"/>
              <a:t>今日、皆さんに持ち帰っていただきたいのは、“カベ”があること自体を悪いことだと思わなくてよいということです。</a:t>
            </a:r>
            <a:endParaRPr lang="en-US" altLang="ja-JP" dirty="0"/>
          </a:p>
          <a:p>
            <a:r>
              <a:rPr lang="ja-JP" altLang="ja-JP" dirty="0"/>
              <a:t>立場が違えば、心配することも、大切にしたいことも違います。</a:t>
            </a:r>
            <a:endParaRPr lang="en-US" altLang="ja-JP" dirty="0"/>
          </a:p>
          <a:p>
            <a:r>
              <a:rPr lang="ja-JP" altLang="ja-JP" dirty="0"/>
              <a:t>だからこそ、その違いは対話の入口になります。</a:t>
            </a:r>
            <a:endParaRPr lang="en-US" altLang="ja-JP" dirty="0"/>
          </a:p>
          <a:p>
            <a:endParaRPr lang="en-US" altLang="ja-JP" dirty="0"/>
          </a:p>
          <a:p>
            <a:r>
              <a:rPr lang="ja-JP" altLang="ja-JP" dirty="0"/>
              <a:t>“カベ”が見えたら、対話のチャンス。</a:t>
            </a:r>
            <a:endParaRPr lang="en-US" altLang="ja-JP" dirty="0"/>
          </a:p>
          <a:p>
            <a:endParaRPr lang="en-US" altLang="ja-JP" dirty="0"/>
          </a:p>
          <a:p>
            <a:r>
              <a:rPr lang="ja-JP" altLang="ja-JP" dirty="0"/>
              <a:t> 「誰が正しい？」ではなく、 「子どもたちのために、どうすれば一緒にできる？」 </a:t>
            </a:r>
            <a:endParaRPr lang="en-US" altLang="ja-JP" dirty="0"/>
          </a:p>
          <a:p>
            <a:r>
              <a:rPr lang="ja-JP" altLang="ja-JP" dirty="0"/>
              <a:t>ぜひ、この問いを皆さんの地域や学校に持ち帰ってください。</a:t>
            </a:r>
            <a:endParaRPr lang="en-US" altLang="ja-JP" dirty="0"/>
          </a:p>
          <a:p>
            <a:endParaRPr lang="en-US" altLang="ja-JP" dirty="0"/>
          </a:p>
          <a:p>
            <a:r>
              <a:rPr lang="ja-JP" altLang="ja-JP" dirty="0"/>
              <a:t>以上で「カベトーーク！」を終了します。 </a:t>
            </a:r>
            <a:endParaRPr lang="en-US" altLang="ja-JP" dirty="0"/>
          </a:p>
          <a:p>
            <a:r>
              <a:rPr lang="ja-JP" altLang="ja-JP" dirty="0"/>
              <a:t>ありがとうございました。</a:t>
            </a:r>
            <a:endParaRPr kumimoji="1" lang="ja-JP" altLang="en-US" dirty="0"/>
          </a:p>
        </p:txBody>
      </p:sp>
      <p:sp>
        <p:nvSpPr>
          <p:cNvPr id="4" name="スライド番号プレースホルダー 3"/>
          <p:cNvSpPr>
            <a:spLocks noGrp="1"/>
          </p:cNvSpPr>
          <p:nvPr>
            <p:ph type="sldNum" sz="quarter" idx="5"/>
          </p:nvPr>
        </p:nvSpPr>
        <p:spPr/>
        <p:txBody>
          <a:bodyPr/>
          <a:lstStyle/>
          <a:p>
            <a:fld id="{BDF76F9F-2620-447E-8361-9E70CAB2A6DA}" type="slidenum">
              <a:rPr kumimoji="1" lang="ja-JP" altLang="en-US" smtClean="0"/>
              <a:t>12</a:t>
            </a:fld>
            <a:endParaRPr kumimoji="1" lang="ja-JP" altLang="en-US"/>
          </a:p>
        </p:txBody>
      </p:sp>
    </p:spTree>
    <p:extLst>
      <p:ext uri="{BB962C8B-B14F-4D97-AF65-F5344CB8AC3E}">
        <p14:creationId xmlns:p14="http://schemas.microsoft.com/office/powerpoint/2010/main" val="1189809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ln w="190500" cap="sq">
              <a:solidFill>
                <a:srgbClr val="99C779"/>
              </a:solidFill>
              <a:prstDash val="solid"/>
              <a:miter/>
            </a:ln>
          </p:spPr>
          <p:txBody>
            <a:bodyPr/>
            <a:lstStyle/>
            <a:p>
              <a:endParaRPr lang="ja-JP" altLang="en-US"/>
            </a:p>
          </p:txBody>
        </p:sp>
        <p:sp>
          <p:nvSpPr>
            <p:cNvPr id="4" name="TextBox 4"/>
            <p:cNvSpPr txBox="1"/>
            <p:nvPr/>
          </p:nvSpPr>
          <p:spPr>
            <a:xfrm>
              <a:off x="0" y="-28575"/>
              <a:ext cx="4816593" cy="2737908"/>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3047998" y="4879988"/>
            <a:ext cx="12192000" cy="24527"/>
          </a:xfrm>
          <a:prstGeom prst="line">
            <a:avLst/>
          </a:prstGeom>
          <a:ln w="57150" cap="flat">
            <a:solidFill>
              <a:srgbClr val="99C779"/>
            </a:solidFill>
            <a:prstDash val="solid"/>
            <a:headEnd type="none" w="sm" len="sm"/>
            <a:tailEnd type="none" w="sm" len="sm"/>
          </a:ln>
        </p:spPr>
        <p:txBody>
          <a:bodyPr/>
          <a:lstStyle/>
          <a:p>
            <a:endParaRPr lang="ja-JP" altLang="en-US"/>
          </a:p>
        </p:txBody>
      </p:sp>
      <p:sp>
        <p:nvSpPr>
          <p:cNvPr id="11" name="TextBox 11"/>
          <p:cNvSpPr txBox="1"/>
          <p:nvPr/>
        </p:nvSpPr>
        <p:spPr>
          <a:xfrm>
            <a:off x="12496800" y="8031383"/>
            <a:ext cx="4762500" cy="550664"/>
          </a:xfrm>
          <a:prstGeom prst="rect">
            <a:avLst/>
          </a:prstGeom>
        </p:spPr>
        <p:txBody>
          <a:bodyPr lIns="0" tIns="0" rIns="0" bIns="0" rtlCol="0" anchor="t">
            <a:spAutoFit/>
          </a:bodyPr>
          <a:lstStyle/>
          <a:p>
            <a:pPr algn="r">
              <a:lnSpc>
                <a:spcPts val="4480"/>
              </a:lnSpc>
              <a:spcBef>
                <a:spcPct val="0"/>
              </a:spcBef>
            </a:pP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令和○</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年</a:t>
            </a: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月</a:t>
            </a: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日</a:t>
            </a:r>
          </a:p>
        </p:txBody>
      </p:sp>
      <p:sp>
        <p:nvSpPr>
          <p:cNvPr id="12" name="TextBox 12"/>
          <p:cNvSpPr txBox="1"/>
          <p:nvPr/>
        </p:nvSpPr>
        <p:spPr>
          <a:xfrm>
            <a:off x="1523998" y="3922657"/>
            <a:ext cx="15240000" cy="832600"/>
          </a:xfrm>
          <a:prstGeom prst="rect">
            <a:avLst/>
          </a:prstGeom>
        </p:spPr>
        <p:txBody>
          <a:bodyPr lIns="0" tIns="0" rIns="0" bIns="0" rtlCol="0" anchor="t">
            <a:spAutoFit/>
          </a:bodyPr>
          <a:lstStyle/>
          <a:p>
            <a:pPr algn="ctr">
              <a:lnSpc>
                <a:spcPts val="5880"/>
              </a:lnSpc>
              <a:spcBef>
                <a:spcPct val="0"/>
              </a:spcBef>
            </a:pPr>
            <a:r>
              <a:rPr lang="ja-JP" alt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“できない”を“一緒にできる”へ</a:t>
            </a:r>
            <a:endParaRPr 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3" name="TextBox 13"/>
          <p:cNvSpPr txBox="1"/>
          <p:nvPr/>
        </p:nvSpPr>
        <p:spPr>
          <a:xfrm>
            <a:off x="10591800" y="8729980"/>
            <a:ext cx="6667500" cy="550664"/>
          </a:xfrm>
          <a:prstGeom prst="rect">
            <a:avLst/>
          </a:prstGeom>
        </p:spPr>
        <p:txBody>
          <a:bodyPr wrap="square" lIns="0" tIns="0" rIns="0" bIns="0" rtlCol="0" anchor="t">
            <a:spAutoFit/>
          </a:bodyPr>
          <a:lstStyle/>
          <a:p>
            <a:pPr algn="r">
              <a:lnSpc>
                <a:spcPts val="4480"/>
              </a:lnSpc>
              <a:spcBef>
                <a:spcPct val="0"/>
              </a:spcBef>
            </a:pPr>
            <a:r>
              <a:rPr lang="ja-JP" altLang="en-US" sz="3200" spc="256" dirty="0">
                <a:latin typeface="UD デジタル 教科書体 NK-B" panose="02020700000000000000" pitchFamily="18" charset="-128"/>
                <a:ea typeface="UD デジタル 教科書体 NK-B" panose="02020700000000000000" pitchFamily="18" charset="-128"/>
                <a:cs typeface="Noto Sans JP"/>
                <a:sym typeface="Noto Sans JP"/>
              </a:rPr>
              <a:t>所属</a:t>
            </a:r>
            <a:endParaRPr lang="en-US" sz="3200" spc="256" dirty="0">
              <a:latin typeface="UD デジタル 教科書体 NK-B" panose="02020700000000000000" pitchFamily="18" charset="-128"/>
              <a:ea typeface="UD デジタル 教科書体 NK-B" panose="02020700000000000000" pitchFamily="18" charset="-128"/>
              <a:cs typeface="Noto Sans JP"/>
              <a:sym typeface="Noto Sans JP"/>
            </a:endParaRPr>
          </a:p>
        </p:txBody>
      </p:sp>
      <p:sp>
        <p:nvSpPr>
          <p:cNvPr id="5" name="TextBox 12">
            <a:extLst>
              <a:ext uri="{FF2B5EF4-FFF2-40B4-BE49-F238E27FC236}">
                <a16:creationId xmlns:a16="http://schemas.microsoft.com/office/drawing/2014/main" id="{999F4A7F-77C8-2820-D0B8-0EF2377DE2D3}"/>
              </a:ext>
            </a:extLst>
          </p:cNvPr>
          <p:cNvSpPr txBox="1"/>
          <p:nvPr/>
        </p:nvSpPr>
        <p:spPr>
          <a:xfrm>
            <a:off x="1523998" y="2216238"/>
            <a:ext cx="12184852" cy="700063"/>
          </a:xfrm>
          <a:prstGeom prst="rect">
            <a:avLst/>
          </a:prstGeom>
        </p:spPr>
        <p:txBody>
          <a:bodyPr wrap="square" lIns="0" tIns="0" rIns="0" bIns="0" rtlCol="0" anchor="t">
            <a:spAutoFit/>
          </a:bodyPr>
          <a:lstStyle/>
          <a:p>
            <a:pP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対話型研修パッケージ</a:t>
            </a:r>
            <a:r>
              <a:rPr lang="ja-JP" altLang="en-US" sz="3600" b="1" spc="336" dirty="0">
                <a:latin typeface="UD デジタル 教科書体 NK-B" panose="02020700000000000000" pitchFamily="18" charset="-128"/>
                <a:ea typeface="UD デジタル 教科書体 NK-B" panose="02020700000000000000" pitchFamily="18" charset="-128"/>
                <a:sym typeface="Noto Sans JP Medium"/>
              </a:rPr>
              <a:t>「カベトーーク！」</a:t>
            </a:r>
            <a:endParaRPr lang="en-US" sz="3600" b="1" spc="336" dirty="0">
              <a:latin typeface="UD デジタル 教科書体 NK-B" panose="02020700000000000000" pitchFamily="18" charset="-128"/>
              <a:ea typeface="UD デジタル 教科書体 NK-B" panose="02020700000000000000" pitchFamily="18" charset="-128"/>
              <a:sym typeface="Noto Sans JP Medium"/>
            </a:endParaRPr>
          </a:p>
        </p:txBody>
      </p:sp>
      <p:pic>
        <p:nvPicPr>
          <p:cNvPr id="6" name="図 5">
            <a:extLst>
              <a:ext uri="{FF2B5EF4-FFF2-40B4-BE49-F238E27FC236}">
                <a16:creationId xmlns:a16="http://schemas.microsoft.com/office/drawing/2014/main" id="{F7C8264D-EAF5-89DF-4531-402B0C4A5706}"/>
              </a:ext>
            </a:extLst>
          </p:cNvPr>
          <p:cNvPicPr>
            <a:picLocks noChangeAspect="1"/>
          </p:cNvPicPr>
          <p:nvPr/>
        </p:nvPicPr>
        <p:blipFill>
          <a:blip r:embed="rId3"/>
          <a:stretch>
            <a:fillRect/>
          </a:stretch>
        </p:blipFill>
        <p:spPr>
          <a:xfrm>
            <a:off x="450423" y="6414363"/>
            <a:ext cx="2530243" cy="3570717"/>
          </a:xfrm>
          <a:prstGeom prst="rect">
            <a:avLst/>
          </a:prstGeom>
        </p:spPr>
      </p:pic>
      <p:pic>
        <p:nvPicPr>
          <p:cNvPr id="14" name="図 13">
            <a:extLst>
              <a:ext uri="{FF2B5EF4-FFF2-40B4-BE49-F238E27FC236}">
                <a16:creationId xmlns:a16="http://schemas.microsoft.com/office/drawing/2014/main" id="{7F947003-1469-CAB8-ADD5-9A0598159A3D}"/>
              </a:ext>
            </a:extLst>
          </p:cNvPr>
          <p:cNvPicPr>
            <a:picLocks noChangeAspect="1"/>
          </p:cNvPicPr>
          <p:nvPr/>
        </p:nvPicPr>
        <p:blipFill>
          <a:blip r:embed="rId4"/>
          <a:stretch>
            <a:fillRect/>
          </a:stretch>
        </p:blipFill>
        <p:spPr>
          <a:xfrm>
            <a:off x="2108862" y="6491289"/>
            <a:ext cx="2504077" cy="3518610"/>
          </a:xfrm>
          <a:prstGeom prst="rect">
            <a:avLst/>
          </a:prstGeom>
        </p:spPr>
      </p:pic>
      <p:pic>
        <p:nvPicPr>
          <p:cNvPr id="15" name="図 14">
            <a:extLst>
              <a:ext uri="{FF2B5EF4-FFF2-40B4-BE49-F238E27FC236}">
                <a16:creationId xmlns:a16="http://schemas.microsoft.com/office/drawing/2014/main" id="{2B0D11CC-C808-10BA-8865-127E6D2C39A5}"/>
              </a:ext>
            </a:extLst>
          </p:cNvPr>
          <p:cNvPicPr>
            <a:picLocks noChangeAspect="1"/>
          </p:cNvPicPr>
          <p:nvPr/>
        </p:nvPicPr>
        <p:blipFill>
          <a:blip r:embed="rId5"/>
          <a:stretch>
            <a:fillRect/>
          </a:stretch>
        </p:blipFill>
        <p:spPr>
          <a:xfrm>
            <a:off x="3989828" y="6579543"/>
            <a:ext cx="2408361" cy="3453717"/>
          </a:xfrm>
          <a:prstGeom prst="rect">
            <a:avLst/>
          </a:prstGeom>
        </p:spPr>
      </p:pic>
      <p:sp>
        <p:nvSpPr>
          <p:cNvPr id="16" name="TextBox 12">
            <a:extLst>
              <a:ext uri="{FF2B5EF4-FFF2-40B4-BE49-F238E27FC236}">
                <a16:creationId xmlns:a16="http://schemas.microsoft.com/office/drawing/2014/main" id="{EA687FA4-EC42-AD59-A746-DCFF6F1E0999}"/>
              </a:ext>
            </a:extLst>
          </p:cNvPr>
          <p:cNvSpPr txBox="1"/>
          <p:nvPr/>
        </p:nvSpPr>
        <p:spPr>
          <a:xfrm>
            <a:off x="2713107" y="5190753"/>
            <a:ext cx="12861786"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「選ぶ」→「訳す」→「話す」→「見直す」</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5715000" cy="10287000"/>
            <a:chOff x="0" y="0"/>
            <a:chExt cx="1505185" cy="2709333"/>
          </a:xfrm>
        </p:grpSpPr>
        <p:sp>
          <p:nvSpPr>
            <p:cNvPr id="6" name="Freeform 6"/>
            <p:cNvSpPr/>
            <p:nvPr/>
          </p:nvSpPr>
          <p:spPr>
            <a:xfrm>
              <a:off x="0" y="0"/>
              <a:ext cx="1505185" cy="2709333"/>
            </a:xfrm>
            <a:custGeom>
              <a:avLst/>
              <a:gdLst/>
              <a:ahLst/>
              <a:cxnLst/>
              <a:rect l="l" t="t" r="r" b="b"/>
              <a:pathLst>
                <a:path w="1505185" h="2709333">
                  <a:moveTo>
                    <a:pt x="0" y="0"/>
                  </a:moveTo>
                  <a:lnTo>
                    <a:pt x="1505185" y="0"/>
                  </a:lnTo>
                  <a:lnTo>
                    <a:pt x="1505185" y="2709333"/>
                  </a:lnTo>
                  <a:lnTo>
                    <a:pt x="0" y="2709333"/>
                  </a:lnTo>
                  <a:close/>
                </a:path>
              </a:pathLst>
            </a:custGeom>
            <a:solidFill>
              <a:srgbClr val="99C779"/>
            </a:solidFill>
          </p:spPr>
          <p:txBody>
            <a:bodyPr/>
            <a:lstStyle/>
            <a:p>
              <a:endParaRPr lang="ja-JP" altLang="en-US"/>
            </a:p>
          </p:txBody>
        </p:sp>
        <p:sp>
          <p:nvSpPr>
            <p:cNvPr id="7" name="TextBox 7"/>
            <p:cNvSpPr txBox="1"/>
            <p:nvPr/>
          </p:nvSpPr>
          <p:spPr>
            <a:xfrm>
              <a:off x="0" y="-28575"/>
              <a:ext cx="1505185" cy="2737908"/>
            </a:xfrm>
            <a:prstGeom prst="rect">
              <a:avLst/>
            </a:prstGeom>
          </p:spPr>
          <p:txBody>
            <a:bodyPr lIns="50800" tIns="50800" rIns="50800" bIns="50800" rtlCol="0" anchor="ctr"/>
            <a:lstStyle/>
            <a:p>
              <a:pPr algn="ctr">
                <a:lnSpc>
                  <a:spcPts val="2659"/>
                </a:lnSpc>
              </a:pPr>
              <a:endParaRPr/>
            </a:p>
          </p:txBody>
        </p:sp>
      </p:grpSp>
      <p:sp>
        <p:nvSpPr>
          <p:cNvPr id="11" name="AutoShape 11"/>
          <p:cNvSpPr/>
          <p:nvPr/>
        </p:nvSpPr>
        <p:spPr>
          <a:xfrm>
            <a:off x="6934200" y="3390900"/>
            <a:ext cx="9677400" cy="0"/>
          </a:xfrm>
          <a:prstGeom prst="line">
            <a:avLst/>
          </a:prstGeom>
          <a:ln w="57150" cap="flat">
            <a:solidFill>
              <a:srgbClr val="99C779"/>
            </a:solidFill>
            <a:prstDash val="solid"/>
            <a:headEnd type="none" w="sm" len="sm"/>
            <a:tailEnd type="none" w="sm" len="sm"/>
          </a:ln>
        </p:spPr>
        <p:txBody>
          <a:bodyPr/>
          <a:lstStyle/>
          <a:p>
            <a:endParaRPr lang="ja-JP" altLang="en-US"/>
          </a:p>
        </p:txBody>
      </p:sp>
      <p:grpSp>
        <p:nvGrpSpPr>
          <p:cNvPr id="12" name="Group 12"/>
          <p:cNvGrpSpPr/>
          <p:nvPr/>
        </p:nvGrpSpPr>
        <p:grpSpPr>
          <a:xfrm>
            <a:off x="7620" y="0"/>
            <a:ext cx="5715000" cy="10287000"/>
            <a:chOff x="0" y="0"/>
            <a:chExt cx="549017" cy="988231"/>
          </a:xfrm>
        </p:grpSpPr>
        <p:sp>
          <p:nvSpPr>
            <p:cNvPr id="13" name="Freeform 13"/>
            <p:cNvSpPr/>
            <p:nvPr/>
          </p:nvSpPr>
          <p:spPr>
            <a:xfrm>
              <a:off x="0" y="0"/>
              <a:ext cx="549017" cy="988231"/>
            </a:xfrm>
            <a:custGeom>
              <a:avLst/>
              <a:gdLst/>
              <a:ahLst/>
              <a:cxnLst/>
              <a:rect l="l" t="t" r="r" b="b"/>
              <a:pathLst>
                <a:path w="549017" h="988231">
                  <a:moveTo>
                    <a:pt x="0" y="0"/>
                  </a:moveTo>
                  <a:lnTo>
                    <a:pt x="549017" y="0"/>
                  </a:lnTo>
                  <a:lnTo>
                    <a:pt x="549017" y="988231"/>
                  </a:lnTo>
                  <a:lnTo>
                    <a:pt x="0" y="988231"/>
                  </a:lnTo>
                  <a:close/>
                </a:path>
              </a:pathLst>
            </a:custGeom>
            <a:blipFill>
              <a:blip r:embed="rId3">
                <a:alphaModFix amt="44999"/>
              </a:blip>
              <a:stretch>
                <a:fillRect l="-73575" r="-96179"/>
              </a:stretch>
            </a:blipFill>
          </p:spPr>
          <p:txBody>
            <a:bodyPr/>
            <a:lstStyle/>
            <a:p>
              <a:endParaRPr lang="ja-JP" altLang="en-US"/>
            </a:p>
          </p:txBody>
        </p:sp>
      </p:grpSp>
      <p:sp>
        <p:nvSpPr>
          <p:cNvPr id="14" name="TextBox 14"/>
          <p:cNvSpPr txBox="1"/>
          <p:nvPr/>
        </p:nvSpPr>
        <p:spPr>
          <a:xfrm>
            <a:off x="7315202" y="3726236"/>
            <a:ext cx="10515600" cy="4268348"/>
          </a:xfrm>
          <a:prstGeom prst="rect">
            <a:avLst/>
          </a:prstGeom>
        </p:spPr>
        <p:txBody>
          <a:bodyPr wrap="square" lIns="0" tIns="0" rIns="0" bIns="0" rtlCol="0" anchor="t">
            <a:spAutoFit/>
          </a:bodyPr>
          <a:lstStyle/>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１　背景を想像する</a:t>
            </a:r>
            <a:endParaRPr lang="en-US" altLang="ja-JP"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２　一緒にできる形へ</a:t>
            </a:r>
            <a:endParaRPr lang="en-US" altLang="ja-JP"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３　活動を見直す</a:t>
            </a:r>
            <a:endParaRPr 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endParaRPr>
          </a:p>
          <a:p>
            <a:pPr algn="l">
              <a:lnSpc>
                <a:spcPts val="8640"/>
              </a:lnSpc>
            </a:pPr>
            <a:r>
              <a:rPr lang="ja-JP" alt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　　</a:t>
            </a:r>
            <a:r>
              <a:rPr lang="en-US" altLang="ja-JP"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a:t>
            </a:r>
            <a:r>
              <a:rPr lang="ja-JP" altLang="en-US" sz="3600" b="1" spc="288" dirty="0">
                <a:latin typeface="UD デジタル 教科書体 NK-B" panose="02020700000000000000" pitchFamily="18" charset="-128"/>
                <a:ea typeface="UD デジタル 教科書体 NK-B" panose="02020700000000000000" pitchFamily="18" charset="-128"/>
                <a:cs typeface="Noto Sans JP"/>
                <a:sym typeface="Noto Sans JP"/>
              </a:rPr>
              <a:t>説得・論破の練習ではありません</a:t>
            </a:r>
            <a:r>
              <a:rPr lang="ja-JP" altLang="en-US" sz="3600" spc="288" dirty="0">
                <a:latin typeface="UD デジタル 教科書体 NK-B" panose="02020700000000000000" pitchFamily="18" charset="-128"/>
                <a:ea typeface="UD デジタル 教科書体 NK-B" panose="02020700000000000000" pitchFamily="18" charset="-128"/>
                <a:cs typeface="Noto Sans JP"/>
                <a:sym typeface="Noto Sans JP"/>
              </a:rPr>
              <a:t>。</a:t>
            </a:r>
            <a:endParaRPr lang="en-US" sz="3600" spc="288" dirty="0">
              <a:latin typeface="UD デジタル 教科書体 NK-B" panose="02020700000000000000" pitchFamily="18" charset="-128"/>
              <a:ea typeface="UD デジタル 教科書体 NK-B" panose="02020700000000000000" pitchFamily="18" charset="-128"/>
              <a:cs typeface="Noto Sans JP"/>
              <a:sym typeface="Noto Sans JP"/>
            </a:endParaRPr>
          </a:p>
        </p:txBody>
      </p:sp>
      <p:sp>
        <p:nvSpPr>
          <p:cNvPr id="9" name="TextBox 12">
            <a:extLst>
              <a:ext uri="{FF2B5EF4-FFF2-40B4-BE49-F238E27FC236}">
                <a16:creationId xmlns:a16="http://schemas.microsoft.com/office/drawing/2014/main" id="{FA51EB40-651A-1E5B-7272-AF739579FF90}"/>
              </a:ext>
            </a:extLst>
          </p:cNvPr>
          <p:cNvSpPr txBox="1"/>
          <p:nvPr/>
        </p:nvSpPr>
        <p:spPr>
          <a:xfrm>
            <a:off x="6391070" y="2245022"/>
            <a:ext cx="11105744" cy="810543"/>
          </a:xfrm>
          <a:prstGeom prst="rect">
            <a:avLst/>
          </a:prstGeom>
        </p:spPr>
        <p:txBody>
          <a:bodyPr wrap="square" lIns="0" tIns="0" rIns="0" bIns="0" rtlCol="0" anchor="t">
            <a:spAutoFit/>
          </a:bodyPr>
          <a:lstStyle/>
          <a:p>
            <a:pPr algn="ctr">
              <a:lnSpc>
                <a:spcPts val="5880"/>
              </a:lnSpc>
              <a:spcBef>
                <a:spcPct val="0"/>
              </a:spcBef>
            </a:pPr>
            <a:r>
              <a:rPr lang="ja-JP" alt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“どうすれば一緒にできる？”</a:t>
            </a:r>
            <a:endParaRPr lang="en-US" sz="6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0" name="TextBox 15">
            <a:extLst>
              <a:ext uri="{FF2B5EF4-FFF2-40B4-BE49-F238E27FC236}">
                <a16:creationId xmlns:a16="http://schemas.microsoft.com/office/drawing/2014/main" id="{9B5C5996-7A62-D5FE-8E85-85F68C32A019}"/>
              </a:ext>
            </a:extLst>
          </p:cNvPr>
          <p:cNvSpPr txBox="1"/>
          <p:nvPr/>
        </p:nvSpPr>
        <p:spPr>
          <a:xfrm>
            <a:off x="6629400" y="925316"/>
            <a:ext cx="7048500" cy="613501"/>
          </a:xfrm>
          <a:prstGeom prst="rect">
            <a:avLst/>
          </a:prstGeom>
        </p:spPr>
        <p:txBody>
          <a:bodyPr lIns="0" tIns="0" rIns="0" bIns="0" rtlCol="0" anchor="t">
            <a:spAutoFit/>
          </a:bodyPr>
          <a:lstStyle/>
          <a:p>
            <a:pPr algn="l">
              <a:lnSpc>
                <a:spcPts val="5040"/>
              </a:lnSpc>
              <a:spcBef>
                <a:spcPct val="0"/>
              </a:spcBef>
            </a:pPr>
            <a:r>
              <a:rPr lang="ja-JP" altLang="en-US" sz="3600" b="1" spc="288" dirty="0">
                <a:solidFill>
                  <a:srgbClr val="99C779"/>
                </a:solidFill>
                <a:latin typeface="UD デジタル 教科書体 NK-B" panose="02020700000000000000" pitchFamily="18" charset="-128"/>
                <a:ea typeface="UD デジタル 教科書体 NK-B" panose="02020700000000000000" pitchFamily="18" charset="-128"/>
                <a:cs typeface="Noto Sans JP Bold"/>
                <a:sym typeface="Noto Sans JP Bold"/>
              </a:rPr>
              <a:t>今日のゴール</a:t>
            </a:r>
            <a:endParaRPr lang="en-US" sz="3600" b="1" spc="288" dirty="0">
              <a:solidFill>
                <a:srgbClr val="99C779"/>
              </a:solidFill>
              <a:latin typeface="UD デジタル 教科書体 NK-B" panose="02020700000000000000" pitchFamily="18" charset="-128"/>
              <a:ea typeface="UD デジタル 教科書体 NK-B" panose="02020700000000000000" pitchFamily="18" charset="-128"/>
              <a:cs typeface="Noto Sans JP Bold"/>
              <a:sym typeface="Noto Sans JP Bold"/>
            </a:endParaRPr>
          </a:p>
        </p:txBody>
      </p:sp>
      <p:sp>
        <p:nvSpPr>
          <p:cNvPr id="15" name="Text 19">
            <a:extLst>
              <a:ext uri="{FF2B5EF4-FFF2-40B4-BE49-F238E27FC236}">
                <a16:creationId xmlns:a16="http://schemas.microsoft.com/office/drawing/2014/main" id="{A784E7BC-1C21-05C0-0C54-A7BCABCF5674}"/>
              </a:ext>
            </a:extLst>
          </p:cNvPr>
          <p:cNvSpPr/>
          <p:nvPr/>
        </p:nvSpPr>
        <p:spPr>
          <a:xfrm>
            <a:off x="6316433" y="8556954"/>
            <a:ext cx="11326588" cy="868680"/>
          </a:xfrm>
          <a:prstGeom prst="rect">
            <a:avLst/>
          </a:prstGeom>
          <a:noFill/>
          <a:ln/>
        </p:spPr>
        <p:txBody>
          <a:bodyPr wrap="square" lIns="0" tIns="0" rIns="0" bIns="0" rtlCol="0" anchor="ctr"/>
          <a:lstStyle/>
          <a:p>
            <a:pPr marL="0" indent="0" algn="ctr">
              <a:buNone/>
            </a:pP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誰が正しい</a:t>
            </a: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ではなく</a:t>
            </a:r>
            <a:r>
              <a:rPr lang="en-US" sz="3600" b="1" spc="288" dirty="0">
                <a:latin typeface="UD デジタル 教科書体 NK-B" panose="02020700000000000000" pitchFamily="18" charset="-128"/>
                <a:ea typeface="UD デジタル 教科書体 NK-B" panose="02020700000000000000" pitchFamily="18" charset="-128"/>
              </a:rPr>
              <a:t>、</a:t>
            </a:r>
          </a:p>
          <a:p>
            <a:pPr marL="0" indent="0" algn="ctr">
              <a:buNone/>
            </a:pPr>
            <a:r>
              <a:rPr 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子どもたちのために、どうすれば一緒にできる</a:t>
            </a:r>
            <a:r>
              <a:rPr lang="en-US" sz="3600" b="1" spc="288" dirty="0">
                <a:latin typeface="UD デジタル 教科書体 NK-B" panose="02020700000000000000" pitchFamily="18" charset="-128"/>
                <a:ea typeface="UD デジタル 教科書体 NK-B" panose="02020700000000000000" pitchFamily="18" charset="-128"/>
              </a:rPr>
              <a:t>？」へ。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628650" y="628470"/>
            <a:ext cx="952500" cy="95250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28" name="TextBox 28"/>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４５分の流れ</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 name="四角形: 角を丸くする 1">
            <a:extLst>
              <a:ext uri="{FF2B5EF4-FFF2-40B4-BE49-F238E27FC236}">
                <a16:creationId xmlns:a16="http://schemas.microsoft.com/office/drawing/2014/main" id="{48A90329-8513-4D5F-5406-1EF3BC09655F}"/>
              </a:ext>
            </a:extLst>
          </p:cNvPr>
          <p:cNvSpPr/>
          <p:nvPr/>
        </p:nvSpPr>
        <p:spPr>
          <a:xfrm>
            <a:off x="590894" y="2786736"/>
            <a:ext cx="2210986" cy="3319794"/>
          </a:xfrm>
          <a:prstGeom prst="roundRec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57113312-0EBA-9543-102F-F3D82434100F}"/>
              </a:ext>
            </a:extLst>
          </p:cNvPr>
          <p:cNvSpPr/>
          <p:nvPr/>
        </p:nvSpPr>
        <p:spPr>
          <a:xfrm>
            <a:off x="3071808" y="2778499"/>
            <a:ext cx="2210986" cy="3319794"/>
          </a:xfrm>
          <a:prstGeom prst="roundRect">
            <a:avLst/>
          </a:prstGeom>
          <a:solidFill>
            <a:srgbClr val="F1F3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5786A060-F10C-6808-B02E-54DAC0867BCF}"/>
              </a:ext>
            </a:extLst>
          </p:cNvPr>
          <p:cNvSpPr/>
          <p:nvPr/>
        </p:nvSpPr>
        <p:spPr>
          <a:xfrm>
            <a:off x="5552722" y="2814306"/>
            <a:ext cx="2210986" cy="3319794"/>
          </a:xfrm>
          <a:prstGeom prst="round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四角形: 角を丸くする 8">
            <a:extLst>
              <a:ext uri="{FF2B5EF4-FFF2-40B4-BE49-F238E27FC236}">
                <a16:creationId xmlns:a16="http://schemas.microsoft.com/office/drawing/2014/main" id="{E7D3F136-D440-3602-9FBA-09430749327A}"/>
              </a:ext>
            </a:extLst>
          </p:cNvPr>
          <p:cNvSpPr/>
          <p:nvPr/>
        </p:nvSpPr>
        <p:spPr>
          <a:xfrm>
            <a:off x="8033636" y="2778499"/>
            <a:ext cx="2210986" cy="3319794"/>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F1C2591D-6FB8-E60F-5A9C-AF4FFBE4238E}"/>
              </a:ext>
            </a:extLst>
          </p:cNvPr>
          <p:cNvSpPr/>
          <p:nvPr/>
        </p:nvSpPr>
        <p:spPr>
          <a:xfrm>
            <a:off x="10514550" y="2800859"/>
            <a:ext cx="2210986" cy="3319794"/>
          </a:xfrm>
          <a:prstGeom prst="round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角を丸くする 10">
            <a:extLst>
              <a:ext uri="{FF2B5EF4-FFF2-40B4-BE49-F238E27FC236}">
                <a16:creationId xmlns:a16="http://schemas.microsoft.com/office/drawing/2014/main" id="{03333040-3803-9B24-1D24-E2FD53108A28}"/>
              </a:ext>
            </a:extLst>
          </p:cNvPr>
          <p:cNvSpPr/>
          <p:nvPr/>
        </p:nvSpPr>
        <p:spPr>
          <a:xfrm>
            <a:off x="12989271" y="2814306"/>
            <a:ext cx="2210986" cy="3319794"/>
          </a:xfrm>
          <a:prstGeom prst="round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E425FF37-E537-6A55-8A94-BD0998AE4239}"/>
              </a:ext>
            </a:extLst>
          </p:cNvPr>
          <p:cNvSpPr/>
          <p:nvPr/>
        </p:nvSpPr>
        <p:spPr>
          <a:xfrm>
            <a:off x="15467414" y="2800859"/>
            <a:ext cx="2210986" cy="3319794"/>
          </a:xfrm>
          <a:prstGeom prst="roundRect">
            <a:avLst/>
          </a:prstGeom>
          <a:solidFill>
            <a:srgbClr val="FDFD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65E8DA5-D8C4-4CBE-5881-4C786799C660}"/>
              </a:ext>
            </a:extLst>
          </p:cNvPr>
          <p:cNvSpPr txBox="1"/>
          <p:nvPr/>
        </p:nvSpPr>
        <p:spPr>
          <a:xfrm>
            <a:off x="914400" y="413759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14" name="テキスト ボックス 13">
            <a:extLst>
              <a:ext uri="{FF2B5EF4-FFF2-40B4-BE49-F238E27FC236}">
                <a16:creationId xmlns:a16="http://schemas.microsoft.com/office/drawing/2014/main" id="{F072F83C-E3C3-CDC9-A0B2-82E2C6E95A5D}"/>
              </a:ext>
            </a:extLst>
          </p:cNvPr>
          <p:cNvSpPr txBox="1"/>
          <p:nvPr/>
        </p:nvSpPr>
        <p:spPr>
          <a:xfrm>
            <a:off x="3350307" y="413759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15" name="テキスト ボックス 14">
            <a:extLst>
              <a:ext uri="{FF2B5EF4-FFF2-40B4-BE49-F238E27FC236}">
                <a16:creationId xmlns:a16="http://schemas.microsoft.com/office/drawing/2014/main" id="{274AFBB3-C241-A3EE-8605-269FA2D23F8C}"/>
              </a:ext>
            </a:extLst>
          </p:cNvPr>
          <p:cNvSpPr txBox="1"/>
          <p:nvPr/>
        </p:nvSpPr>
        <p:spPr>
          <a:xfrm>
            <a:off x="5862597" y="412534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16" name="テキスト ボックス 15">
            <a:extLst>
              <a:ext uri="{FF2B5EF4-FFF2-40B4-BE49-F238E27FC236}">
                <a16:creationId xmlns:a16="http://schemas.microsoft.com/office/drawing/2014/main" id="{566CD9E4-2531-8A18-688A-F6FCDDB1CB9F}"/>
              </a:ext>
            </a:extLst>
          </p:cNvPr>
          <p:cNvSpPr txBox="1"/>
          <p:nvPr/>
        </p:nvSpPr>
        <p:spPr>
          <a:xfrm>
            <a:off x="8334547" y="413922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17" name="テキスト ボックス 16">
            <a:extLst>
              <a:ext uri="{FF2B5EF4-FFF2-40B4-BE49-F238E27FC236}">
                <a16:creationId xmlns:a16="http://schemas.microsoft.com/office/drawing/2014/main" id="{4AB01B2D-AE6E-595C-9764-9DD83A348BC4}"/>
              </a:ext>
            </a:extLst>
          </p:cNvPr>
          <p:cNvSpPr txBox="1"/>
          <p:nvPr/>
        </p:nvSpPr>
        <p:spPr>
          <a:xfrm>
            <a:off x="10815461" y="4138026"/>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18" name="テキスト ボックス 17">
            <a:extLst>
              <a:ext uri="{FF2B5EF4-FFF2-40B4-BE49-F238E27FC236}">
                <a16:creationId xmlns:a16="http://schemas.microsoft.com/office/drawing/2014/main" id="{76618A46-09E4-EA31-661F-61D85D5734EC}"/>
              </a:ext>
            </a:extLst>
          </p:cNvPr>
          <p:cNvSpPr txBox="1"/>
          <p:nvPr/>
        </p:nvSpPr>
        <p:spPr>
          <a:xfrm>
            <a:off x="13165893" y="4112988"/>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19" name="テキスト ボックス 18">
            <a:extLst>
              <a:ext uri="{FF2B5EF4-FFF2-40B4-BE49-F238E27FC236}">
                <a16:creationId xmlns:a16="http://schemas.microsoft.com/office/drawing/2014/main" id="{A847F53F-7057-24C8-A57C-8B7A1CC7E9C2}"/>
              </a:ext>
            </a:extLst>
          </p:cNvPr>
          <p:cNvSpPr txBox="1"/>
          <p:nvPr/>
        </p:nvSpPr>
        <p:spPr>
          <a:xfrm>
            <a:off x="15773400" y="4112988"/>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
        <p:nvSpPr>
          <p:cNvPr id="20" name="テキスト ボックス 19">
            <a:extLst>
              <a:ext uri="{FF2B5EF4-FFF2-40B4-BE49-F238E27FC236}">
                <a16:creationId xmlns:a16="http://schemas.microsoft.com/office/drawing/2014/main" id="{B61A17EA-1DD1-5EE4-9C0C-46A2519275FA}"/>
              </a:ext>
            </a:extLst>
          </p:cNvPr>
          <p:cNvSpPr txBox="1"/>
          <p:nvPr/>
        </p:nvSpPr>
        <p:spPr>
          <a:xfrm>
            <a:off x="914400"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０～３分</a:t>
            </a:r>
          </a:p>
        </p:txBody>
      </p:sp>
      <p:sp>
        <p:nvSpPr>
          <p:cNvPr id="21" name="テキスト ボックス 20">
            <a:extLst>
              <a:ext uri="{FF2B5EF4-FFF2-40B4-BE49-F238E27FC236}">
                <a16:creationId xmlns:a16="http://schemas.microsoft.com/office/drawing/2014/main" id="{83220967-F1A0-203E-1A53-AE983CD72E54}"/>
              </a:ext>
            </a:extLst>
          </p:cNvPr>
          <p:cNvSpPr txBox="1"/>
          <p:nvPr/>
        </p:nvSpPr>
        <p:spPr>
          <a:xfrm>
            <a:off x="3381683"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３～８分</a:t>
            </a:r>
          </a:p>
        </p:txBody>
      </p:sp>
      <p:sp>
        <p:nvSpPr>
          <p:cNvPr id="22" name="テキスト ボックス 21">
            <a:extLst>
              <a:ext uri="{FF2B5EF4-FFF2-40B4-BE49-F238E27FC236}">
                <a16:creationId xmlns:a16="http://schemas.microsoft.com/office/drawing/2014/main" id="{B03DCAC4-BE03-9CC7-3BD7-002EF760EE91}"/>
              </a:ext>
            </a:extLst>
          </p:cNvPr>
          <p:cNvSpPr txBox="1"/>
          <p:nvPr/>
        </p:nvSpPr>
        <p:spPr>
          <a:xfrm>
            <a:off x="586259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８～１３分</a:t>
            </a:r>
          </a:p>
        </p:txBody>
      </p:sp>
      <p:sp>
        <p:nvSpPr>
          <p:cNvPr id="23" name="テキスト ボックス 22">
            <a:extLst>
              <a:ext uri="{FF2B5EF4-FFF2-40B4-BE49-F238E27FC236}">
                <a16:creationId xmlns:a16="http://schemas.microsoft.com/office/drawing/2014/main" id="{6FAD829D-A596-32A7-7881-EE3E6E123B8F}"/>
              </a:ext>
            </a:extLst>
          </p:cNvPr>
          <p:cNvSpPr txBox="1"/>
          <p:nvPr/>
        </p:nvSpPr>
        <p:spPr>
          <a:xfrm>
            <a:off x="833454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１３～２３分</a:t>
            </a:r>
          </a:p>
        </p:txBody>
      </p:sp>
      <p:sp>
        <p:nvSpPr>
          <p:cNvPr id="24" name="テキスト ボックス 23">
            <a:extLst>
              <a:ext uri="{FF2B5EF4-FFF2-40B4-BE49-F238E27FC236}">
                <a16:creationId xmlns:a16="http://schemas.microsoft.com/office/drawing/2014/main" id="{C62F7038-1C51-7E04-3347-3C4F658098A4}"/>
              </a:ext>
            </a:extLst>
          </p:cNvPr>
          <p:cNvSpPr txBox="1"/>
          <p:nvPr/>
        </p:nvSpPr>
        <p:spPr>
          <a:xfrm>
            <a:off x="10815461"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２３～３７分</a:t>
            </a:r>
          </a:p>
        </p:txBody>
      </p:sp>
      <p:sp>
        <p:nvSpPr>
          <p:cNvPr id="25" name="テキスト ボックス 24">
            <a:extLst>
              <a:ext uri="{FF2B5EF4-FFF2-40B4-BE49-F238E27FC236}">
                <a16:creationId xmlns:a16="http://schemas.microsoft.com/office/drawing/2014/main" id="{D36690D7-EDFD-B17E-1842-28BB585A285C}"/>
              </a:ext>
            </a:extLst>
          </p:cNvPr>
          <p:cNvSpPr txBox="1"/>
          <p:nvPr/>
        </p:nvSpPr>
        <p:spPr>
          <a:xfrm>
            <a:off x="13306117"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３７～４２分</a:t>
            </a:r>
          </a:p>
        </p:txBody>
      </p:sp>
      <p:sp>
        <p:nvSpPr>
          <p:cNvPr id="26" name="テキスト ボックス 25">
            <a:extLst>
              <a:ext uri="{FF2B5EF4-FFF2-40B4-BE49-F238E27FC236}">
                <a16:creationId xmlns:a16="http://schemas.microsoft.com/office/drawing/2014/main" id="{EFD1D6A5-40ED-993D-2A93-CF558A98C917}"/>
              </a:ext>
            </a:extLst>
          </p:cNvPr>
          <p:cNvSpPr txBox="1"/>
          <p:nvPr/>
        </p:nvSpPr>
        <p:spPr>
          <a:xfrm>
            <a:off x="15788898" y="2997267"/>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４２～４５分</a:t>
            </a:r>
          </a:p>
        </p:txBody>
      </p:sp>
      <p:sp>
        <p:nvSpPr>
          <p:cNvPr id="27" name="テキスト ボックス 26">
            <a:extLst>
              <a:ext uri="{FF2B5EF4-FFF2-40B4-BE49-F238E27FC236}">
                <a16:creationId xmlns:a16="http://schemas.microsoft.com/office/drawing/2014/main" id="{6A74751A-FD1B-A1FF-ECA2-663C3E75171C}"/>
              </a:ext>
            </a:extLst>
          </p:cNvPr>
          <p:cNvSpPr txBox="1"/>
          <p:nvPr/>
        </p:nvSpPr>
        <p:spPr>
          <a:xfrm>
            <a:off x="914400"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ねらいと流れの確認</a:t>
            </a:r>
          </a:p>
        </p:txBody>
      </p:sp>
      <p:sp>
        <p:nvSpPr>
          <p:cNvPr id="29" name="テキスト ボックス 28">
            <a:extLst>
              <a:ext uri="{FF2B5EF4-FFF2-40B4-BE49-F238E27FC236}">
                <a16:creationId xmlns:a16="http://schemas.microsoft.com/office/drawing/2014/main" id="{EA6AC03A-6062-B571-EA52-3004DA2E3341}"/>
              </a:ext>
            </a:extLst>
          </p:cNvPr>
          <p:cNvSpPr txBox="1"/>
          <p:nvPr/>
        </p:nvSpPr>
        <p:spPr>
          <a:xfrm>
            <a:off x="3350307"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活動や取組を</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決める</a:t>
            </a:r>
          </a:p>
        </p:txBody>
      </p:sp>
      <p:sp>
        <p:nvSpPr>
          <p:cNvPr id="30" name="テキスト ボックス 29">
            <a:extLst>
              <a:ext uri="{FF2B5EF4-FFF2-40B4-BE49-F238E27FC236}">
                <a16:creationId xmlns:a16="http://schemas.microsoft.com/office/drawing/2014/main" id="{627F5C3C-FCE2-F457-9217-061BA8A91F73}"/>
              </a:ext>
            </a:extLst>
          </p:cNvPr>
          <p:cNvSpPr txBox="1"/>
          <p:nvPr/>
        </p:nvSpPr>
        <p:spPr>
          <a:xfrm>
            <a:off x="5866472"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カベを１枚</a:t>
            </a:r>
            <a:endParaRPr kumimoji="1" lang="en-US" altLang="ja-JP" dirty="0">
              <a:latin typeface="BIZ UDPゴシック" panose="020B0400000000000000" pitchFamily="50" charset="-128"/>
              <a:ea typeface="BIZ UDPゴシック" panose="020B0400000000000000" pitchFamily="50" charset="-128"/>
            </a:endParaRPr>
          </a:p>
          <a:p>
            <a:pPr algn="ctr"/>
            <a:r>
              <a:rPr kumimoji="1" lang="ja-JP" altLang="en-US" dirty="0">
                <a:latin typeface="BIZ UDPゴシック" panose="020B0400000000000000" pitchFamily="50" charset="-128"/>
                <a:ea typeface="BIZ UDPゴシック" panose="020B0400000000000000" pitchFamily="50" charset="-128"/>
              </a:rPr>
              <a:t>選ぶ</a:t>
            </a:r>
          </a:p>
        </p:txBody>
      </p:sp>
      <p:sp>
        <p:nvSpPr>
          <p:cNvPr id="31" name="テキスト ボックス 30">
            <a:extLst>
              <a:ext uri="{FF2B5EF4-FFF2-40B4-BE49-F238E27FC236}">
                <a16:creationId xmlns:a16="http://schemas.microsoft.com/office/drawing/2014/main" id="{4A48AAD7-EB8A-A9FD-4809-50D015485BC5}"/>
              </a:ext>
            </a:extLst>
          </p:cNvPr>
          <p:cNvSpPr txBox="1"/>
          <p:nvPr/>
        </p:nvSpPr>
        <p:spPr>
          <a:xfrm>
            <a:off x="8326798"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一緒にできる形を探る</a:t>
            </a:r>
          </a:p>
        </p:txBody>
      </p:sp>
      <p:sp>
        <p:nvSpPr>
          <p:cNvPr id="32" name="テキスト ボックス 31">
            <a:extLst>
              <a:ext uri="{FF2B5EF4-FFF2-40B4-BE49-F238E27FC236}">
                <a16:creationId xmlns:a16="http://schemas.microsoft.com/office/drawing/2014/main" id="{57CB2D7A-AD25-A6E2-07FE-148B4C6892B5}"/>
              </a:ext>
            </a:extLst>
          </p:cNvPr>
          <p:cNvSpPr txBox="1"/>
          <p:nvPr/>
        </p:nvSpPr>
        <p:spPr>
          <a:xfrm>
            <a:off x="10815461" y="5294935"/>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壁打ち</a:t>
            </a:r>
          </a:p>
        </p:txBody>
      </p:sp>
      <p:sp>
        <p:nvSpPr>
          <p:cNvPr id="33" name="テキスト ボックス 32">
            <a:extLst>
              <a:ext uri="{FF2B5EF4-FFF2-40B4-BE49-F238E27FC236}">
                <a16:creationId xmlns:a16="http://schemas.microsoft.com/office/drawing/2014/main" id="{20FD614C-43E7-D10B-9198-7B8F3491672D}"/>
              </a:ext>
            </a:extLst>
          </p:cNvPr>
          <p:cNvSpPr txBox="1"/>
          <p:nvPr/>
        </p:nvSpPr>
        <p:spPr>
          <a:xfrm>
            <a:off x="13294664" y="5294935"/>
            <a:ext cx="1600200" cy="369332"/>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関係性を修正</a:t>
            </a:r>
          </a:p>
        </p:txBody>
      </p:sp>
      <p:sp>
        <p:nvSpPr>
          <p:cNvPr id="34" name="テキスト ボックス 33">
            <a:extLst>
              <a:ext uri="{FF2B5EF4-FFF2-40B4-BE49-F238E27FC236}">
                <a16:creationId xmlns:a16="http://schemas.microsoft.com/office/drawing/2014/main" id="{6A645629-F637-6D4B-9474-2B17CA90F7C9}"/>
              </a:ext>
            </a:extLst>
          </p:cNvPr>
          <p:cNvSpPr txBox="1"/>
          <p:nvPr/>
        </p:nvSpPr>
        <p:spPr>
          <a:xfrm>
            <a:off x="15773400" y="5294935"/>
            <a:ext cx="1600200" cy="646331"/>
          </a:xfrm>
          <a:prstGeom prst="rect">
            <a:avLst/>
          </a:prstGeom>
          <a:noFill/>
        </p:spPr>
        <p:txBody>
          <a:bodyPr wrap="square" rtlCol="0">
            <a:spAutoFit/>
          </a:bodyPr>
          <a:lstStyle/>
          <a:p>
            <a:pPr algn="ctr"/>
            <a:r>
              <a:rPr kumimoji="1" lang="ja-JP" altLang="en-US" dirty="0">
                <a:latin typeface="BIZ UDPゴシック" panose="020B0400000000000000" pitchFamily="50" charset="-128"/>
                <a:ea typeface="BIZ UDPゴシック" panose="020B0400000000000000" pitchFamily="50" charset="-128"/>
              </a:rPr>
              <a:t>気付き・次の一歩を確認</a:t>
            </a:r>
          </a:p>
        </p:txBody>
      </p:sp>
      <p:sp>
        <p:nvSpPr>
          <p:cNvPr id="35" name="Text 36">
            <a:extLst>
              <a:ext uri="{FF2B5EF4-FFF2-40B4-BE49-F238E27FC236}">
                <a16:creationId xmlns:a16="http://schemas.microsoft.com/office/drawing/2014/main" id="{EB163D91-A85B-C2FC-A56C-2373C0A0C68B}"/>
              </a:ext>
            </a:extLst>
          </p:cNvPr>
          <p:cNvSpPr/>
          <p:nvPr/>
        </p:nvSpPr>
        <p:spPr>
          <a:xfrm>
            <a:off x="888376" y="6785730"/>
            <a:ext cx="17040158" cy="1703261"/>
          </a:xfrm>
          <a:prstGeom prst="rect">
            <a:avLst/>
          </a:prstGeom>
          <a:noFill/>
          <a:ln/>
        </p:spPr>
        <p:txBody>
          <a:bodyPr wrap="square" lIns="0" tIns="0" rIns="0" bIns="0" rtlCol="0" anchor="ctr"/>
          <a:lstStyle/>
          <a:p>
            <a:pPr marL="0" indent="0">
              <a:buNone/>
            </a:pPr>
            <a:r>
              <a:rPr lang="ja-JP" altLang="en-US" sz="3600" b="1" spc="288" dirty="0">
                <a:latin typeface="UD デジタル 教科書体 NK-B" panose="02020700000000000000" pitchFamily="18" charset="-128"/>
                <a:ea typeface="UD デジタル 教科書体 NK-B" panose="02020700000000000000" pitchFamily="18" charset="-128"/>
              </a:rPr>
              <a:t>「</a:t>
            </a:r>
            <a:r>
              <a:rPr lang="en-US" sz="3600" b="1" spc="288" dirty="0" err="1">
                <a:latin typeface="UD デジタル 教科書体 NK-B" panose="02020700000000000000" pitchFamily="18" charset="-128"/>
                <a:ea typeface="UD デジタル 教科書体 NK-B" panose="02020700000000000000" pitchFamily="18" charset="-128"/>
              </a:rPr>
              <a:t>カベ」を扱う時間は、人を批判する時間ではありません</a:t>
            </a:r>
            <a:r>
              <a:rPr lang="en-US" sz="3600" b="1" spc="288" dirty="0">
                <a:latin typeface="UD デジタル 教科書体 NK-B" panose="02020700000000000000" pitchFamily="18" charset="-128"/>
                <a:ea typeface="UD デジタル 教科書体 NK-B" panose="02020700000000000000" pitchFamily="18" charset="-128"/>
              </a:rPr>
              <a:t>。</a:t>
            </a:r>
          </a:p>
          <a:p>
            <a:pPr marL="0" indent="0">
              <a:buNone/>
            </a:pPr>
            <a:r>
              <a:rPr lang="en-US" sz="3600" b="1" spc="288" dirty="0" err="1">
                <a:latin typeface="UD デジタル 教科書体 NK-B" panose="02020700000000000000" pitchFamily="18" charset="-128"/>
                <a:ea typeface="UD デジタル 教科書体 NK-B" panose="02020700000000000000" pitchFamily="18" charset="-128"/>
              </a:rPr>
              <a:t>立場の違いから生まれる心配や</a:t>
            </a:r>
            <a:r>
              <a:rPr lang="ja-JP" altLang="en-US" sz="3600" b="1" spc="288" dirty="0">
                <a:latin typeface="UD デジタル 教科書体 NK-B" panose="02020700000000000000" pitchFamily="18" charset="-128"/>
                <a:ea typeface="UD デジタル 教科書体 NK-B" panose="02020700000000000000" pitchFamily="18" charset="-128"/>
              </a:rPr>
              <a:t>すれ違い</a:t>
            </a:r>
            <a:r>
              <a:rPr lang="en-US" sz="3600" b="1" spc="288" dirty="0" err="1">
                <a:latin typeface="UD デジタル 教科書体 NK-B" panose="02020700000000000000" pitchFamily="18" charset="-128"/>
                <a:ea typeface="UD デジタル 教科書体 NK-B" panose="02020700000000000000" pitchFamily="18" charset="-128"/>
              </a:rPr>
              <a:t>を見える形にし、対話の材料にします</a:t>
            </a:r>
            <a:r>
              <a:rPr lang="en-US" sz="3600" b="1" spc="288" dirty="0">
                <a:latin typeface="UD デジタル 教科書体 NK-B" panose="02020700000000000000" pitchFamily="18" charset="-128"/>
                <a:ea typeface="UD デジタル 教科書体 NK-B" panose="02020700000000000000" pitchFamily="18" charset="-128"/>
              </a:rPr>
              <a:t>。</a:t>
            </a:r>
          </a:p>
        </p:txBody>
      </p:sp>
      <p:sp>
        <p:nvSpPr>
          <p:cNvPr id="37" name="四角形: 角を丸くする 36">
            <a:extLst>
              <a:ext uri="{FF2B5EF4-FFF2-40B4-BE49-F238E27FC236}">
                <a16:creationId xmlns:a16="http://schemas.microsoft.com/office/drawing/2014/main" id="{CDEFA263-2D34-AB81-A92A-F4846EF6FE8B}"/>
              </a:ext>
            </a:extLst>
          </p:cNvPr>
          <p:cNvSpPr/>
          <p:nvPr/>
        </p:nvSpPr>
        <p:spPr>
          <a:xfrm>
            <a:off x="888376" y="911826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800F416E-E6A7-7571-30AB-CECA332ED9E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FF3DF30-2C07-4B68-7540-4424688C97C4}"/>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四角形: 角を丸くする 45">
            <a:extLst>
              <a:ext uri="{FF2B5EF4-FFF2-40B4-BE49-F238E27FC236}">
                <a16:creationId xmlns:a16="http://schemas.microsoft.com/office/drawing/2014/main" id="{795D69FC-E327-A6FB-0E47-B9E0383BD64D}"/>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四角形: 角を丸くする 47">
            <a:extLst>
              <a:ext uri="{FF2B5EF4-FFF2-40B4-BE49-F238E27FC236}">
                <a16:creationId xmlns:a16="http://schemas.microsoft.com/office/drawing/2014/main" id="{19166714-E25C-E66E-2245-37A0F700D3CB}"/>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AAFD66AE-0F1E-738C-04DF-F0A40FE68B5B}"/>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E63AA068-E096-0F02-BF5B-826108C1CD9D}"/>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9633D220-0211-B49F-BC63-B73EC4FBE833}"/>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6" name="テキスト ボックス 55">
            <a:extLst>
              <a:ext uri="{FF2B5EF4-FFF2-40B4-BE49-F238E27FC236}">
                <a16:creationId xmlns:a16="http://schemas.microsoft.com/office/drawing/2014/main" id="{C7B90E3B-1C16-8EC2-C78A-576B85A28E0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58" name="テキスト ボックス 57">
            <a:extLst>
              <a:ext uri="{FF2B5EF4-FFF2-40B4-BE49-F238E27FC236}">
                <a16:creationId xmlns:a16="http://schemas.microsoft.com/office/drawing/2014/main" id="{1CFB7B2E-7F13-766C-AE9C-288A02E13986}"/>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60" name="テキスト ボックス 59">
            <a:extLst>
              <a:ext uri="{FF2B5EF4-FFF2-40B4-BE49-F238E27FC236}">
                <a16:creationId xmlns:a16="http://schemas.microsoft.com/office/drawing/2014/main" id="{FF7F357B-2274-A886-07B7-B793EBF6D32F}"/>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62" name="テキスト ボックス 61">
            <a:extLst>
              <a:ext uri="{FF2B5EF4-FFF2-40B4-BE49-F238E27FC236}">
                <a16:creationId xmlns:a16="http://schemas.microsoft.com/office/drawing/2014/main" id="{14C9B2DE-BE13-1FAF-2981-943040AA097F}"/>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64" name="テキスト ボックス 63">
            <a:extLst>
              <a:ext uri="{FF2B5EF4-FFF2-40B4-BE49-F238E27FC236}">
                <a16:creationId xmlns:a16="http://schemas.microsoft.com/office/drawing/2014/main" id="{B9010952-29A0-DEC1-6F94-90D67FEBBC8B}"/>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6" name="テキスト ボックス 65">
            <a:extLst>
              <a:ext uri="{FF2B5EF4-FFF2-40B4-BE49-F238E27FC236}">
                <a16:creationId xmlns:a16="http://schemas.microsoft.com/office/drawing/2014/main" id="{318B9C12-A87A-0D75-BF2B-B8E45618BB91}"/>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3D29AFCB-81FD-9933-ACC2-CF2D80F63BA5}"/>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145167E4-DC72-6B88-AE39-B99EA84F682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56B5A221-1DEE-28DA-5826-659CF752CA9B}"/>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4FEA18F9-A6A9-214E-D7D2-0ACCB6635446}"/>
              </a:ext>
            </a:extLst>
          </p:cNvPr>
          <p:cNvSpPr txBox="1"/>
          <p:nvPr/>
        </p:nvSpPr>
        <p:spPr>
          <a:xfrm>
            <a:off x="883324" y="703719"/>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具体的な活動や取組を１つ決める</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8" name="TextBox 12">
            <a:extLst>
              <a:ext uri="{FF2B5EF4-FFF2-40B4-BE49-F238E27FC236}">
                <a16:creationId xmlns:a16="http://schemas.microsoft.com/office/drawing/2014/main" id="{B916F483-8C20-E37D-83CB-9D55B502047D}"/>
              </a:ext>
            </a:extLst>
          </p:cNvPr>
          <p:cNvSpPr txBox="1"/>
          <p:nvPr/>
        </p:nvSpPr>
        <p:spPr>
          <a:xfrm>
            <a:off x="883324" y="1946335"/>
            <a:ext cx="15576947" cy="744243"/>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新しく始めたいことでも、既に行っていることでも</a:t>
            </a:r>
            <a:r>
              <a:rPr lang="en-US" altLang="ja-JP"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OK</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grpSp>
        <p:nvGrpSpPr>
          <p:cNvPr id="11" name="グループ化 10">
            <a:extLst>
              <a:ext uri="{FF2B5EF4-FFF2-40B4-BE49-F238E27FC236}">
                <a16:creationId xmlns:a16="http://schemas.microsoft.com/office/drawing/2014/main" id="{E6F19D29-C64E-70D7-2446-F99E6D1DF752}"/>
              </a:ext>
            </a:extLst>
          </p:cNvPr>
          <p:cNvGrpSpPr/>
          <p:nvPr/>
        </p:nvGrpSpPr>
        <p:grpSpPr>
          <a:xfrm>
            <a:off x="1686406" y="3087672"/>
            <a:ext cx="6999215" cy="2074267"/>
            <a:chOff x="1637383" y="3467100"/>
            <a:chExt cx="4294973" cy="1429553"/>
          </a:xfrm>
        </p:grpSpPr>
        <p:sp>
          <p:nvSpPr>
            <p:cNvPr id="10" name="四角形: 角を丸くする 9">
              <a:extLst>
                <a:ext uri="{FF2B5EF4-FFF2-40B4-BE49-F238E27FC236}">
                  <a16:creationId xmlns:a16="http://schemas.microsoft.com/office/drawing/2014/main" id="{32C9B68A-4C39-5BC1-275E-E157280BFC29}"/>
                </a:ext>
              </a:extLst>
            </p:cNvPr>
            <p:cNvSpPr/>
            <p:nvPr/>
          </p:nvSpPr>
          <p:spPr>
            <a:xfrm>
              <a:off x="1752600" y="3467100"/>
              <a:ext cx="4114800" cy="1429553"/>
            </a:xfrm>
            <a:prstGeom prst="roundRec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テキスト ボックス 8">
              <a:extLst>
                <a:ext uri="{FF2B5EF4-FFF2-40B4-BE49-F238E27FC236}">
                  <a16:creationId xmlns:a16="http://schemas.microsoft.com/office/drawing/2014/main" id="{1F415ABC-92AE-2833-2F84-D6DAB7DDBEF3}"/>
                </a:ext>
              </a:extLst>
            </p:cNvPr>
            <p:cNvSpPr txBox="1"/>
            <p:nvPr/>
          </p:nvSpPr>
          <p:spPr>
            <a:xfrm>
              <a:off x="1637383" y="3679155"/>
              <a:ext cx="4294973" cy="99694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今ある活動を見直す</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行事・見守り・体験活動・地域交流　等</a:t>
              </a:r>
            </a:p>
          </p:txBody>
        </p:sp>
      </p:grpSp>
      <p:sp>
        <p:nvSpPr>
          <p:cNvPr id="30" name="TextBox 12">
            <a:extLst>
              <a:ext uri="{FF2B5EF4-FFF2-40B4-BE49-F238E27FC236}">
                <a16:creationId xmlns:a16="http://schemas.microsoft.com/office/drawing/2014/main" id="{7A74FF4B-0F88-D0A7-75FC-6F8371191881}"/>
              </a:ext>
            </a:extLst>
          </p:cNvPr>
          <p:cNvSpPr txBox="1"/>
          <p:nvPr/>
        </p:nvSpPr>
        <p:spPr>
          <a:xfrm>
            <a:off x="833990" y="8139842"/>
            <a:ext cx="15576947" cy="553998"/>
          </a:xfrm>
          <a:prstGeom prst="rect">
            <a:avLst/>
          </a:prstGeom>
        </p:spPr>
        <p:txBody>
          <a:bodyPr wrap="square" lIns="0" tIns="0" rIns="0" bIns="0" rtlCol="0" anchor="t">
            <a:spAutoFit/>
          </a:bodyPr>
          <a:lstStyle/>
          <a:p>
            <a:pPr algn="ctr"/>
            <a:r>
              <a:rPr lang="en-US" altLang="ja-JP" sz="3600" b="1" spc="384" dirty="0">
                <a:latin typeface="UD デジタル 教科書体 NK-B" panose="02020700000000000000" pitchFamily="18" charset="-128"/>
                <a:ea typeface="UD デジタル 教科書体 NK-B" panose="02020700000000000000" pitchFamily="18" charset="-128"/>
              </a:rPr>
              <a:t>例：「</a:t>
            </a:r>
            <a:r>
              <a:rPr lang="en-US" altLang="ja-JP" sz="3600" b="1" spc="384" dirty="0" err="1">
                <a:latin typeface="UD デジタル 教科書体 NK-B" panose="02020700000000000000" pitchFamily="18" charset="-128"/>
                <a:ea typeface="UD デジタル 教科書体 NK-B" panose="02020700000000000000" pitchFamily="18" charset="-128"/>
              </a:rPr>
              <a:t>地域連携をよくする」ではなく「地域の方と行う〇〇体験を見直す</a:t>
            </a:r>
            <a:r>
              <a:rPr lang="en-US" altLang="ja-JP" sz="3600" b="1" spc="384" dirty="0">
                <a:latin typeface="UD デジタル 教科書体 NK-B" panose="02020700000000000000" pitchFamily="18" charset="-128"/>
                <a:ea typeface="UD デジタル 教科書体 NK-B" panose="02020700000000000000" pitchFamily="18" charset="-128"/>
              </a:rPr>
              <a:t>」</a:t>
            </a:r>
          </a:p>
        </p:txBody>
      </p:sp>
      <p:sp>
        <p:nvSpPr>
          <p:cNvPr id="7" name="四角形: 角を丸くする 6">
            <a:extLst>
              <a:ext uri="{FF2B5EF4-FFF2-40B4-BE49-F238E27FC236}">
                <a16:creationId xmlns:a16="http://schemas.microsoft.com/office/drawing/2014/main" id="{0408496E-DA98-B350-F6B8-D8645BDB3CC5}"/>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036254E5-1B48-7A3C-D3C4-7B67E11EE253}"/>
              </a:ext>
            </a:extLst>
          </p:cNvPr>
          <p:cNvSpPr/>
          <p:nvPr/>
        </p:nvSpPr>
        <p:spPr>
          <a:xfrm>
            <a:off x="3198861" y="911826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0D0054DC-1060-2331-D131-93D291918DBF}"/>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25A3ADED-C767-2360-6D05-B62419ED5F44}"/>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四角形: 角を丸くする 46">
            <a:extLst>
              <a:ext uri="{FF2B5EF4-FFF2-40B4-BE49-F238E27FC236}">
                <a16:creationId xmlns:a16="http://schemas.microsoft.com/office/drawing/2014/main" id="{A0D4C428-A3D6-4293-81F4-0416C18B1C4D}"/>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角を丸くする 51">
            <a:extLst>
              <a:ext uri="{FF2B5EF4-FFF2-40B4-BE49-F238E27FC236}">
                <a16:creationId xmlns:a16="http://schemas.microsoft.com/office/drawing/2014/main" id="{C0EF77E0-3647-4A6A-167E-C1415AB0F0E8}"/>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角を丸くする 53">
            <a:extLst>
              <a:ext uri="{FF2B5EF4-FFF2-40B4-BE49-F238E27FC236}">
                <a16:creationId xmlns:a16="http://schemas.microsoft.com/office/drawing/2014/main" id="{9B551A93-D573-B3DD-4438-E3F1447D2061}"/>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5F5F06A9-17C7-83D5-38B3-49227B85793E}"/>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8" name="テキスト ボックス 57">
            <a:extLst>
              <a:ext uri="{FF2B5EF4-FFF2-40B4-BE49-F238E27FC236}">
                <a16:creationId xmlns:a16="http://schemas.microsoft.com/office/drawing/2014/main" id="{12FD375D-E336-99E7-4E5D-F4836C57BE5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60" name="テキスト ボックス 59">
            <a:extLst>
              <a:ext uri="{FF2B5EF4-FFF2-40B4-BE49-F238E27FC236}">
                <a16:creationId xmlns:a16="http://schemas.microsoft.com/office/drawing/2014/main" id="{7DC24D57-FF71-D731-828B-66DC48764ED3}"/>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62" name="テキスト ボックス 61">
            <a:extLst>
              <a:ext uri="{FF2B5EF4-FFF2-40B4-BE49-F238E27FC236}">
                <a16:creationId xmlns:a16="http://schemas.microsoft.com/office/drawing/2014/main" id="{4CDDCC8B-8964-896A-38DF-8FACAC1471C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64" name="テキスト ボックス 63">
            <a:extLst>
              <a:ext uri="{FF2B5EF4-FFF2-40B4-BE49-F238E27FC236}">
                <a16:creationId xmlns:a16="http://schemas.microsoft.com/office/drawing/2014/main" id="{C9F8CA43-2F03-6F9E-F072-422CA43151C5}"/>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66" name="テキスト ボックス 65">
            <a:extLst>
              <a:ext uri="{FF2B5EF4-FFF2-40B4-BE49-F238E27FC236}">
                <a16:creationId xmlns:a16="http://schemas.microsoft.com/office/drawing/2014/main" id="{6FAECDFE-3F0C-1A29-2FB2-00A0D9B3FEDE}"/>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8" name="テキスト ボックス 67">
            <a:extLst>
              <a:ext uri="{FF2B5EF4-FFF2-40B4-BE49-F238E27FC236}">
                <a16:creationId xmlns:a16="http://schemas.microsoft.com/office/drawing/2014/main" id="{F7083CBF-1E2F-6295-A8DE-50F60C8E736D}"/>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grpSp>
        <p:nvGrpSpPr>
          <p:cNvPr id="99" name="グループ化 98">
            <a:extLst>
              <a:ext uri="{FF2B5EF4-FFF2-40B4-BE49-F238E27FC236}">
                <a16:creationId xmlns:a16="http://schemas.microsoft.com/office/drawing/2014/main" id="{C51B04AD-DAF2-E6E8-CD8A-9CD82E52B7D5}"/>
              </a:ext>
            </a:extLst>
          </p:cNvPr>
          <p:cNvGrpSpPr/>
          <p:nvPr/>
        </p:nvGrpSpPr>
        <p:grpSpPr>
          <a:xfrm>
            <a:off x="1686405" y="5639122"/>
            <a:ext cx="6999215" cy="2074267"/>
            <a:chOff x="8997192" y="3367342"/>
            <a:chExt cx="6999215" cy="2074267"/>
          </a:xfrm>
        </p:grpSpPr>
        <p:sp>
          <p:nvSpPr>
            <p:cNvPr id="13" name="四角形: 角を丸くする 12">
              <a:extLst>
                <a:ext uri="{FF2B5EF4-FFF2-40B4-BE49-F238E27FC236}">
                  <a16:creationId xmlns:a16="http://schemas.microsoft.com/office/drawing/2014/main" id="{62FEE576-EBC6-D896-87A4-D4374EF96A95}"/>
                </a:ext>
              </a:extLst>
            </p:cNvPr>
            <p:cNvSpPr/>
            <p:nvPr/>
          </p:nvSpPr>
          <p:spPr>
            <a:xfrm>
              <a:off x="9144000" y="3367342"/>
              <a:ext cx="6705600" cy="2074267"/>
            </a:xfrm>
            <a:prstGeom prst="round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8" name="テキスト ボックス 97">
              <a:extLst>
                <a:ext uri="{FF2B5EF4-FFF2-40B4-BE49-F238E27FC236}">
                  <a16:creationId xmlns:a16="http://schemas.microsoft.com/office/drawing/2014/main" id="{F8ECC383-A110-7516-9A86-B42F6A64A938}"/>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関わり方を見直す</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役割分担・負担・参加の仕方　等</a:t>
              </a:r>
            </a:p>
          </p:txBody>
        </p:sp>
      </p:grpSp>
      <p:grpSp>
        <p:nvGrpSpPr>
          <p:cNvPr id="100" name="グループ化 99">
            <a:extLst>
              <a:ext uri="{FF2B5EF4-FFF2-40B4-BE49-F238E27FC236}">
                <a16:creationId xmlns:a16="http://schemas.microsoft.com/office/drawing/2014/main" id="{930A30AC-9F24-7310-F472-78E32FD500BB}"/>
              </a:ext>
            </a:extLst>
          </p:cNvPr>
          <p:cNvGrpSpPr/>
          <p:nvPr/>
        </p:nvGrpSpPr>
        <p:grpSpPr>
          <a:xfrm>
            <a:off x="8881717" y="3087672"/>
            <a:ext cx="6999215" cy="2074267"/>
            <a:chOff x="8997192" y="3367342"/>
            <a:chExt cx="6999215" cy="2074267"/>
          </a:xfrm>
          <a:solidFill>
            <a:srgbClr val="CCFF99"/>
          </a:solidFill>
        </p:grpSpPr>
        <p:sp>
          <p:nvSpPr>
            <p:cNvPr id="101" name="四角形: 角を丸くする 100">
              <a:extLst>
                <a:ext uri="{FF2B5EF4-FFF2-40B4-BE49-F238E27FC236}">
                  <a16:creationId xmlns:a16="http://schemas.microsoft.com/office/drawing/2014/main" id="{F490FC1C-CA44-A9A3-813A-45E2DFFDC0A2}"/>
                </a:ext>
              </a:extLst>
            </p:cNvPr>
            <p:cNvSpPr/>
            <p:nvPr/>
          </p:nvSpPr>
          <p:spPr>
            <a:xfrm>
              <a:off x="9144000" y="3367342"/>
              <a:ext cx="6705600" cy="2074267"/>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2" name="テキスト ボックス 101">
              <a:extLst>
                <a:ext uri="{FF2B5EF4-FFF2-40B4-BE49-F238E27FC236}">
                  <a16:creationId xmlns:a16="http://schemas.microsoft.com/office/drawing/2014/main" id="{C6106B6B-5197-4063-0EEB-0FD150FC7351}"/>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新しい取組を考える</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探究・キャリア・防災・地域課題　等</a:t>
              </a:r>
            </a:p>
          </p:txBody>
        </p:sp>
      </p:grpSp>
      <p:grpSp>
        <p:nvGrpSpPr>
          <p:cNvPr id="103" name="グループ化 102">
            <a:extLst>
              <a:ext uri="{FF2B5EF4-FFF2-40B4-BE49-F238E27FC236}">
                <a16:creationId xmlns:a16="http://schemas.microsoft.com/office/drawing/2014/main" id="{F3B0F2CE-A63C-D127-6B25-923C9349E136}"/>
              </a:ext>
            </a:extLst>
          </p:cNvPr>
          <p:cNvGrpSpPr/>
          <p:nvPr/>
        </p:nvGrpSpPr>
        <p:grpSpPr>
          <a:xfrm>
            <a:off x="8931050" y="5627388"/>
            <a:ext cx="6999215" cy="2074267"/>
            <a:chOff x="8997192" y="3367342"/>
            <a:chExt cx="6999215" cy="2074267"/>
          </a:xfrm>
          <a:solidFill>
            <a:srgbClr val="CCFF99"/>
          </a:solidFill>
        </p:grpSpPr>
        <p:sp>
          <p:nvSpPr>
            <p:cNvPr id="104" name="四角形: 角を丸くする 103">
              <a:extLst>
                <a:ext uri="{FF2B5EF4-FFF2-40B4-BE49-F238E27FC236}">
                  <a16:creationId xmlns:a16="http://schemas.microsoft.com/office/drawing/2014/main" id="{06C0322F-DB6F-81E2-6A97-2FA3BA7A5616}"/>
                </a:ext>
              </a:extLst>
            </p:cNvPr>
            <p:cNvSpPr/>
            <p:nvPr/>
          </p:nvSpPr>
          <p:spPr>
            <a:xfrm>
              <a:off x="9144000" y="3367342"/>
              <a:ext cx="6705600" cy="2074267"/>
            </a:xfrm>
            <a:prstGeom prst="roundRect">
              <a:avLst/>
            </a:prstGeom>
            <a:solidFill>
              <a:srgbClr val="F1F3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5" name="テキスト ボックス 104">
              <a:extLst>
                <a:ext uri="{FF2B5EF4-FFF2-40B4-BE49-F238E27FC236}">
                  <a16:creationId xmlns:a16="http://schemas.microsoft.com/office/drawing/2014/main" id="{65235B52-78AE-FF21-8A44-C9843B7E055D}"/>
                </a:ext>
              </a:extLst>
            </p:cNvPr>
            <p:cNvSpPr txBox="1"/>
            <p:nvPr/>
          </p:nvSpPr>
          <p:spPr>
            <a:xfrm>
              <a:off x="8997192" y="3669467"/>
              <a:ext cx="6999215" cy="1446550"/>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熟議のテーマを考える</a:t>
              </a:r>
              <a:endParaRPr lang="en-US" altLang="ja-JP" sz="36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endParaRPr lang="en-US" altLang="ja-JP" sz="2800" b="1" spc="384" dirty="0">
                <a:solidFill>
                  <a:srgbClr val="404040"/>
                </a:solidFill>
                <a:latin typeface="UD デジタル 教科書体 NK-B" panose="02020700000000000000" pitchFamily="18" charset="-128"/>
                <a:ea typeface="UD デジタル 教科書体 NK-B" panose="02020700000000000000" pitchFamily="18" charset="-128"/>
              </a:endParaRPr>
            </a:p>
            <a:p>
              <a:pPr algn="ctr"/>
              <a:r>
                <a:rPr lang="ja-JP" altLang="en-US" sz="2400" b="1" spc="384" dirty="0">
                  <a:solidFill>
                    <a:srgbClr val="404040"/>
                  </a:solidFill>
                  <a:latin typeface="UD デジタル 教科書体 NK-B" panose="02020700000000000000" pitchFamily="18" charset="-128"/>
                  <a:ea typeface="UD デジタル 教科書体 NK-B" panose="02020700000000000000" pitchFamily="18" charset="-128"/>
                </a:rPr>
                <a:t>学校運営協議会で扱うテーマ　など</a:t>
              </a:r>
            </a:p>
          </p:txBody>
        </p:sp>
      </p:grpSp>
    </p:spTree>
    <p:extLst>
      <p:ext uri="{BB962C8B-B14F-4D97-AF65-F5344CB8AC3E}">
        <p14:creationId xmlns:p14="http://schemas.microsoft.com/office/powerpoint/2010/main" val="429110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7C47226C-5322-B9D0-8E52-197C618E4107}"/>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276EC6A0-44DB-99BA-3D89-995BB385C7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00269674-02D6-7063-4D5F-F1340F50187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74BEBD13-D545-EDA2-C87F-409BCF288FB4}"/>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１　選ぶ</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pic>
        <p:nvPicPr>
          <p:cNvPr id="22" name="図 21">
            <a:extLst>
              <a:ext uri="{FF2B5EF4-FFF2-40B4-BE49-F238E27FC236}">
                <a16:creationId xmlns:a16="http://schemas.microsoft.com/office/drawing/2014/main" id="{552CBDC4-E481-3E9C-AD7D-0701F57FC420}"/>
              </a:ext>
            </a:extLst>
          </p:cNvPr>
          <p:cNvPicPr>
            <a:picLocks noChangeAspect="1"/>
          </p:cNvPicPr>
          <p:nvPr/>
        </p:nvPicPr>
        <p:blipFill>
          <a:blip r:embed="rId3"/>
          <a:stretch>
            <a:fillRect/>
          </a:stretch>
        </p:blipFill>
        <p:spPr>
          <a:xfrm rot="21324781">
            <a:off x="508364" y="1980973"/>
            <a:ext cx="3385714" cy="4777971"/>
          </a:xfrm>
          <a:prstGeom prst="rect">
            <a:avLst/>
          </a:prstGeom>
        </p:spPr>
      </p:pic>
      <p:pic>
        <p:nvPicPr>
          <p:cNvPr id="23" name="図 22">
            <a:extLst>
              <a:ext uri="{FF2B5EF4-FFF2-40B4-BE49-F238E27FC236}">
                <a16:creationId xmlns:a16="http://schemas.microsoft.com/office/drawing/2014/main" id="{739083D9-8958-EE6A-1D2E-5A27633A046E}"/>
              </a:ext>
            </a:extLst>
          </p:cNvPr>
          <p:cNvPicPr>
            <a:picLocks noChangeAspect="1"/>
          </p:cNvPicPr>
          <p:nvPr/>
        </p:nvPicPr>
        <p:blipFill>
          <a:blip r:embed="rId4"/>
          <a:stretch>
            <a:fillRect/>
          </a:stretch>
        </p:blipFill>
        <p:spPr>
          <a:xfrm>
            <a:off x="4171451" y="1886176"/>
            <a:ext cx="3350701" cy="4708246"/>
          </a:xfrm>
          <a:prstGeom prst="rect">
            <a:avLst/>
          </a:prstGeom>
        </p:spPr>
      </p:pic>
      <p:pic>
        <p:nvPicPr>
          <p:cNvPr id="24" name="図 23">
            <a:extLst>
              <a:ext uri="{FF2B5EF4-FFF2-40B4-BE49-F238E27FC236}">
                <a16:creationId xmlns:a16="http://schemas.microsoft.com/office/drawing/2014/main" id="{7A0931CE-7FFB-A2E3-0127-5CE34B1479D5}"/>
              </a:ext>
            </a:extLst>
          </p:cNvPr>
          <p:cNvPicPr>
            <a:picLocks noChangeAspect="1"/>
          </p:cNvPicPr>
          <p:nvPr/>
        </p:nvPicPr>
        <p:blipFill>
          <a:blip r:embed="rId5"/>
          <a:stretch>
            <a:fillRect/>
          </a:stretch>
        </p:blipFill>
        <p:spPr>
          <a:xfrm rot="288066">
            <a:off x="7867230" y="2138508"/>
            <a:ext cx="3222624" cy="4621413"/>
          </a:xfrm>
          <a:prstGeom prst="rect">
            <a:avLst/>
          </a:prstGeom>
        </p:spPr>
      </p:pic>
      <p:sp>
        <p:nvSpPr>
          <p:cNvPr id="26" name="TextBox 12">
            <a:extLst>
              <a:ext uri="{FF2B5EF4-FFF2-40B4-BE49-F238E27FC236}">
                <a16:creationId xmlns:a16="http://schemas.microsoft.com/office/drawing/2014/main" id="{BD7B5FB0-AAAB-BC4D-D3B9-A0FC140616EE}"/>
              </a:ext>
            </a:extLst>
          </p:cNvPr>
          <p:cNvSpPr txBox="1"/>
          <p:nvPr/>
        </p:nvSpPr>
        <p:spPr>
          <a:xfrm>
            <a:off x="434439" y="7127792"/>
            <a:ext cx="11029951" cy="1486112"/>
          </a:xfrm>
          <a:prstGeom prst="rect">
            <a:avLst/>
          </a:prstGeom>
        </p:spPr>
        <p:txBody>
          <a:bodyPr wrap="square" lIns="0" tIns="0" rIns="0" bIns="0" rtlCol="0" anchor="t">
            <a:spAutoFit/>
          </a:bodyPr>
          <a:lstStyle/>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「この人が問題だ」ではなく、</a:t>
            </a:r>
            <a:endParaRPr lang="en-US" altLang="ja-JP"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「この立場からは何が見えているのだろう」と考える</a:t>
            </a:r>
            <a:endParaRPr 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7" name="TextBox 12">
            <a:extLst>
              <a:ext uri="{FF2B5EF4-FFF2-40B4-BE49-F238E27FC236}">
                <a16:creationId xmlns:a16="http://schemas.microsoft.com/office/drawing/2014/main" id="{48FEDA87-1130-997A-4EF8-D05185DCDD74}"/>
              </a:ext>
            </a:extLst>
          </p:cNvPr>
          <p:cNvSpPr txBox="1"/>
          <p:nvPr/>
        </p:nvSpPr>
        <p:spPr>
          <a:xfrm>
            <a:off x="11491097" y="2278931"/>
            <a:ext cx="6489937" cy="4512582"/>
          </a:xfrm>
          <a:prstGeom prst="rect">
            <a:avLst/>
          </a:prstGeom>
        </p:spPr>
        <p:txBody>
          <a:bodyPr wrap="square" lIns="0" tIns="0" rIns="0" bIns="0" rtlCol="0" anchor="t">
            <a:spAutoFit/>
          </a:bodyPr>
          <a:lstStyle/>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カベは「人」ではない。</a:t>
            </a:r>
            <a:endParaRPr lang="en-US" altLang="ja-JP"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endParaRPr 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立場の違いから生まれる</a:t>
            </a:r>
            <a:endParaRPr lang="en-US" altLang="ja-JP"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rPr>
              <a:t>「心配」「事情」「大切にしていること」などを見える形にしたもの。</a:t>
            </a:r>
            <a:endParaRPr lang="en-US" sz="4400" b="1" spc="336" dirty="0">
              <a:solidFill>
                <a:srgbClr val="00B050"/>
              </a:solidFill>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57" name="四角形: 角を丸くする 56">
            <a:extLst>
              <a:ext uri="{FF2B5EF4-FFF2-40B4-BE49-F238E27FC236}">
                <a16:creationId xmlns:a16="http://schemas.microsoft.com/office/drawing/2014/main" id="{AABA9391-A875-585E-A3CB-DD25BD29B337}"/>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四角形: 角を丸くする 58">
            <a:extLst>
              <a:ext uri="{FF2B5EF4-FFF2-40B4-BE49-F238E27FC236}">
                <a16:creationId xmlns:a16="http://schemas.microsoft.com/office/drawing/2014/main" id="{F45CD0D6-3ACA-545A-2EE9-B063D3BAAD98}"/>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四角形: 角を丸くする 60">
            <a:extLst>
              <a:ext uri="{FF2B5EF4-FFF2-40B4-BE49-F238E27FC236}">
                <a16:creationId xmlns:a16="http://schemas.microsoft.com/office/drawing/2014/main" id="{3B92ECCA-D535-C885-B126-8BA560B3812D}"/>
              </a:ext>
            </a:extLst>
          </p:cNvPr>
          <p:cNvSpPr/>
          <p:nvPr/>
        </p:nvSpPr>
        <p:spPr>
          <a:xfrm>
            <a:off x="5509346" y="9129034"/>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3" name="四角形: 角を丸くする 62">
            <a:extLst>
              <a:ext uri="{FF2B5EF4-FFF2-40B4-BE49-F238E27FC236}">
                <a16:creationId xmlns:a16="http://schemas.microsoft.com/office/drawing/2014/main" id="{767B5083-9059-590F-1C25-895822DA4AA2}"/>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四角形: 角を丸くする 64">
            <a:extLst>
              <a:ext uri="{FF2B5EF4-FFF2-40B4-BE49-F238E27FC236}">
                <a16:creationId xmlns:a16="http://schemas.microsoft.com/office/drawing/2014/main" id="{6371525B-B3C5-1385-4F18-445AA07C3A5D}"/>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角を丸くする 66">
            <a:extLst>
              <a:ext uri="{FF2B5EF4-FFF2-40B4-BE49-F238E27FC236}">
                <a16:creationId xmlns:a16="http://schemas.microsoft.com/office/drawing/2014/main" id="{37345096-94A5-3B59-C277-3802D6F9AD0F}"/>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四角形: 角を丸くする 68">
            <a:extLst>
              <a:ext uri="{FF2B5EF4-FFF2-40B4-BE49-F238E27FC236}">
                <a16:creationId xmlns:a16="http://schemas.microsoft.com/office/drawing/2014/main" id="{9290D668-5FBB-1422-2FF7-B1D2A53D522D}"/>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53D86AEE-802F-F568-E25F-ACCC964C1640}"/>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73" name="テキスト ボックス 72">
            <a:extLst>
              <a:ext uri="{FF2B5EF4-FFF2-40B4-BE49-F238E27FC236}">
                <a16:creationId xmlns:a16="http://schemas.microsoft.com/office/drawing/2014/main" id="{CDB70C0E-4E03-EBC0-418B-303084C82D51}"/>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75" name="テキスト ボックス 74">
            <a:extLst>
              <a:ext uri="{FF2B5EF4-FFF2-40B4-BE49-F238E27FC236}">
                <a16:creationId xmlns:a16="http://schemas.microsoft.com/office/drawing/2014/main" id="{CED4AC8E-D1C7-145B-DABA-5E3D36E72ADE}"/>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77" name="テキスト ボックス 76">
            <a:extLst>
              <a:ext uri="{FF2B5EF4-FFF2-40B4-BE49-F238E27FC236}">
                <a16:creationId xmlns:a16="http://schemas.microsoft.com/office/drawing/2014/main" id="{4F97BCDC-88BF-B347-E2E0-3E29D5239629}"/>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79" name="テキスト ボックス 78">
            <a:extLst>
              <a:ext uri="{FF2B5EF4-FFF2-40B4-BE49-F238E27FC236}">
                <a16:creationId xmlns:a16="http://schemas.microsoft.com/office/drawing/2014/main" id="{AE73F6E9-7E57-8E29-242D-2636E5F09E9D}"/>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81" name="テキスト ボックス 80">
            <a:extLst>
              <a:ext uri="{FF2B5EF4-FFF2-40B4-BE49-F238E27FC236}">
                <a16:creationId xmlns:a16="http://schemas.microsoft.com/office/drawing/2014/main" id="{FFB7AE61-A5F7-2D1A-E5FA-A9565BA28650}"/>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83" name="テキスト ボックス 82">
            <a:extLst>
              <a:ext uri="{FF2B5EF4-FFF2-40B4-BE49-F238E27FC236}">
                <a16:creationId xmlns:a16="http://schemas.microsoft.com/office/drawing/2014/main" id="{78259299-E506-1645-5FFC-A8F4A9D5B8E3}"/>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31201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8759BBC7-B78E-26F9-4715-51235A7DEBB6}"/>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FFFDFA85-1A28-8A68-D51B-17C77359650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ACF13405-19A4-7504-3C45-3D6F1621327C}"/>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E93D1381-7982-6A82-7F5E-0DECF12672C0}"/>
              </a:ext>
            </a:extLst>
          </p:cNvPr>
          <p:cNvSpPr txBox="1"/>
          <p:nvPr/>
        </p:nvSpPr>
        <p:spPr>
          <a:xfrm>
            <a:off x="914400" y="687646"/>
            <a:ext cx="15727852" cy="748154"/>
          </a:xfrm>
          <a:prstGeom prst="rect">
            <a:avLst/>
          </a:prstGeom>
        </p:spPr>
        <p:txBody>
          <a:bodyPr wrap="square"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　訳す</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正方形/長方形 21">
            <a:extLst>
              <a:ext uri="{FF2B5EF4-FFF2-40B4-BE49-F238E27FC236}">
                <a16:creationId xmlns:a16="http://schemas.microsoft.com/office/drawing/2014/main" id="{00F1FB8B-2EA5-5F3D-6D10-238D77DD5D75}"/>
              </a:ext>
            </a:extLst>
          </p:cNvPr>
          <p:cNvSpPr/>
          <p:nvPr/>
        </p:nvSpPr>
        <p:spPr>
          <a:xfrm>
            <a:off x="1491852" y="2476501"/>
            <a:ext cx="4960093" cy="3733800"/>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心配していること</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何が不安？</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何が起こると困る？</a:t>
            </a:r>
            <a:endPar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3" name="正方形/長方形 22">
            <a:extLst>
              <a:ext uri="{FF2B5EF4-FFF2-40B4-BE49-F238E27FC236}">
                <a16:creationId xmlns:a16="http://schemas.microsoft.com/office/drawing/2014/main" id="{8DEB4D1F-95CB-D156-0FF8-0EE97E6F1895}"/>
              </a:ext>
            </a:extLst>
          </p:cNvPr>
          <p:cNvSpPr/>
          <p:nvPr/>
        </p:nvSpPr>
        <p:spPr>
          <a:xfrm>
            <a:off x="6612437" y="2476501"/>
            <a:ext cx="4960093" cy="373380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責任感・守りたいもの</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何を背負っている？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何を守ろうとしている？</a:t>
            </a:r>
          </a:p>
        </p:txBody>
      </p:sp>
      <p:sp>
        <p:nvSpPr>
          <p:cNvPr id="24" name="正方形/長方形 23">
            <a:extLst>
              <a:ext uri="{FF2B5EF4-FFF2-40B4-BE49-F238E27FC236}">
                <a16:creationId xmlns:a16="http://schemas.microsoft.com/office/drawing/2014/main" id="{565E1EF5-88BC-E163-BDC8-E46FAEB46461}"/>
              </a:ext>
            </a:extLst>
          </p:cNvPr>
          <p:cNvSpPr/>
          <p:nvPr/>
        </p:nvSpPr>
        <p:spPr>
          <a:xfrm>
            <a:off x="11803906" y="2476501"/>
            <a:ext cx="4960093" cy="3733800"/>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願い・大切にしたいこと</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本当はどうなってほしい？</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何を大切にしている？</a:t>
            </a:r>
          </a:p>
        </p:txBody>
      </p:sp>
      <p:sp>
        <p:nvSpPr>
          <p:cNvPr id="26" name="TextBox 12">
            <a:extLst>
              <a:ext uri="{FF2B5EF4-FFF2-40B4-BE49-F238E27FC236}">
                <a16:creationId xmlns:a16="http://schemas.microsoft.com/office/drawing/2014/main" id="{AFF413D2-1C6A-8499-CA9F-E5D3AD063FDF}"/>
              </a:ext>
            </a:extLst>
          </p:cNvPr>
          <p:cNvSpPr txBox="1"/>
          <p:nvPr/>
        </p:nvSpPr>
        <p:spPr>
          <a:xfrm>
            <a:off x="1224887" y="6888234"/>
            <a:ext cx="16605913" cy="1471428"/>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出てきた意見は否定せず、できるだけたくさん。</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ただし、</a:t>
            </a:r>
            <a:r>
              <a:rPr lang="ja-JP" altLang="en-US" sz="40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 ここで考えることは「決めつけ」ではなく「仮説」です。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5" name="四角形: 角を丸くする 24">
            <a:extLst>
              <a:ext uri="{FF2B5EF4-FFF2-40B4-BE49-F238E27FC236}">
                <a16:creationId xmlns:a16="http://schemas.microsoft.com/office/drawing/2014/main" id="{894607CD-8B28-1297-3144-7DEF059C11E2}"/>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5D0E170A-2B56-5EB4-0E14-794E0356738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F57AE050-E928-58BB-4C76-8E07D9733A48}"/>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四角形: 角を丸くする 31">
            <a:extLst>
              <a:ext uri="{FF2B5EF4-FFF2-40B4-BE49-F238E27FC236}">
                <a16:creationId xmlns:a16="http://schemas.microsoft.com/office/drawing/2014/main" id="{D5EB646D-0B7A-A242-4733-73C4F1A59046}"/>
              </a:ext>
            </a:extLst>
          </p:cNvPr>
          <p:cNvSpPr/>
          <p:nvPr/>
        </p:nvSpPr>
        <p:spPr>
          <a:xfrm>
            <a:off x="7819438" y="9149260"/>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角を丸くする 33">
            <a:extLst>
              <a:ext uri="{FF2B5EF4-FFF2-40B4-BE49-F238E27FC236}">
                <a16:creationId xmlns:a16="http://schemas.microsoft.com/office/drawing/2014/main" id="{602C491D-5F80-B917-70F0-21CE269F2BF0}"/>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73FE2576-83C8-4BE1-4581-C228C901440B}"/>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13CC1373-0D18-9522-38EF-57832692C459}"/>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5451A8C3-75E0-C5E9-9208-2E3087E39B7C}"/>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2" name="テキスト ボックス 41">
            <a:extLst>
              <a:ext uri="{FF2B5EF4-FFF2-40B4-BE49-F238E27FC236}">
                <a16:creationId xmlns:a16="http://schemas.microsoft.com/office/drawing/2014/main" id="{C40D4C8A-0E27-C616-17F1-AE4610FB7408}"/>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4" name="テキスト ボックス 43">
            <a:extLst>
              <a:ext uri="{FF2B5EF4-FFF2-40B4-BE49-F238E27FC236}">
                <a16:creationId xmlns:a16="http://schemas.microsoft.com/office/drawing/2014/main" id="{1D8E8AF5-F3B4-05C8-5F28-6940B0B2399D}"/>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6" name="テキスト ボックス 45">
            <a:extLst>
              <a:ext uri="{FF2B5EF4-FFF2-40B4-BE49-F238E27FC236}">
                <a16:creationId xmlns:a16="http://schemas.microsoft.com/office/drawing/2014/main" id="{F3018449-0DA0-CB28-CC1D-7B26C4C55810}"/>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48" name="テキスト ボックス 47">
            <a:extLst>
              <a:ext uri="{FF2B5EF4-FFF2-40B4-BE49-F238E27FC236}">
                <a16:creationId xmlns:a16="http://schemas.microsoft.com/office/drawing/2014/main" id="{969E7F9C-8A4E-32D6-A303-2D4C6BF5D802}"/>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0" name="テキスト ボックス 49">
            <a:extLst>
              <a:ext uri="{FF2B5EF4-FFF2-40B4-BE49-F238E27FC236}">
                <a16:creationId xmlns:a16="http://schemas.microsoft.com/office/drawing/2014/main" id="{8B1203D3-9F5E-FFD3-DD18-E74E4284AE31}"/>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2" name="テキスト ボックス 51">
            <a:extLst>
              <a:ext uri="{FF2B5EF4-FFF2-40B4-BE49-F238E27FC236}">
                <a16:creationId xmlns:a16="http://schemas.microsoft.com/office/drawing/2014/main" id="{DE42EF78-A4A9-255E-B959-55ED8EA9525A}"/>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521006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43B6124F-11B9-6771-8C5E-A92750396A63}"/>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0A13221C-D81D-D566-BE5A-0F102EEB60D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3DB22322-EBEF-0A15-DC8B-628DBE14278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9D9F8268-194F-A99F-77E4-E7C9A7858CB2}"/>
              </a:ext>
            </a:extLst>
          </p:cNvPr>
          <p:cNvSpPr txBox="1"/>
          <p:nvPr/>
        </p:nvSpPr>
        <p:spPr>
          <a:xfrm>
            <a:off x="914400" y="687646"/>
            <a:ext cx="13716000" cy="748154"/>
          </a:xfrm>
          <a:prstGeom prst="rect">
            <a:avLst/>
          </a:prstGeom>
        </p:spPr>
        <p:txBody>
          <a:bodyPr wrap="square"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　訳す　　裏面を確認して　“一緒にできる形”へ</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D277A1E8-A3B2-C622-9ECE-BB4755AA6CBF}"/>
              </a:ext>
            </a:extLst>
          </p:cNvPr>
          <p:cNvSpPr/>
          <p:nvPr/>
        </p:nvSpPr>
        <p:spPr>
          <a:xfrm>
            <a:off x="1491852" y="2247900"/>
            <a:ext cx="4960093" cy="3124200"/>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１　まず受け止める</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「そう感じますよね」</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「そこは大切ですね」</a:t>
            </a:r>
            <a:endPar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B4C7D9E4-AD61-683C-0840-EE951A0B161A}"/>
              </a:ext>
            </a:extLst>
          </p:cNvPr>
          <p:cNvSpPr/>
          <p:nvPr/>
        </p:nvSpPr>
        <p:spPr>
          <a:xfrm>
            <a:off x="6612437" y="2247900"/>
            <a:ext cx="4960093" cy="312420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２　共通の願いを確認</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「子どもたちに○○を</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届けたいのは同じです」</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7" name="正方形/長方形 26">
            <a:extLst>
              <a:ext uri="{FF2B5EF4-FFF2-40B4-BE49-F238E27FC236}">
                <a16:creationId xmlns:a16="http://schemas.microsoft.com/office/drawing/2014/main" id="{A6BDD8BC-B074-47C1-C4D5-2B5FC74A5C48}"/>
              </a:ext>
            </a:extLst>
          </p:cNvPr>
          <p:cNvSpPr/>
          <p:nvPr/>
        </p:nvSpPr>
        <p:spPr>
          <a:xfrm>
            <a:off x="11803906" y="2247900"/>
            <a:ext cx="4960093" cy="3124200"/>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３　具体的な一歩</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「まずは小さく</a:t>
            </a:r>
            <a:r>
              <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rPr>
              <a:t>…</a:t>
            </a: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「ここは私たちで担います」</a:t>
            </a:r>
          </a:p>
        </p:txBody>
      </p:sp>
      <p:sp>
        <p:nvSpPr>
          <p:cNvPr id="29" name="TextBox 12">
            <a:extLst>
              <a:ext uri="{FF2B5EF4-FFF2-40B4-BE49-F238E27FC236}">
                <a16:creationId xmlns:a16="http://schemas.microsoft.com/office/drawing/2014/main" id="{CD051000-2850-8169-F6DE-32010B2D07C7}"/>
              </a:ext>
            </a:extLst>
          </p:cNvPr>
          <p:cNvSpPr txBox="1"/>
          <p:nvPr/>
        </p:nvSpPr>
        <p:spPr>
          <a:xfrm>
            <a:off x="2289849" y="7266567"/>
            <a:ext cx="13596246" cy="1471428"/>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カードの裏面は、正解ではなくヒント。</a:t>
            </a:r>
            <a:endParaRPr lang="en-US" altLang="ja-JP"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地域や活動にあった“翻訳術”を考える。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1" name="矢印: 下 30">
            <a:extLst>
              <a:ext uri="{FF2B5EF4-FFF2-40B4-BE49-F238E27FC236}">
                <a16:creationId xmlns:a16="http://schemas.microsoft.com/office/drawing/2014/main" id="{B4ACC946-19E2-7386-A899-ECBD5D020B2A}"/>
              </a:ext>
            </a:extLst>
          </p:cNvPr>
          <p:cNvSpPr/>
          <p:nvPr/>
        </p:nvSpPr>
        <p:spPr>
          <a:xfrm rot="16200000">
            <a:off x="6040010" y="3569829"/>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下 31">
            <a:extLst>
              <a:ext uri="{FF2B5EF4-FFF2-40B4-BE49-F238E27FC236}">
                <a16:creationId xmlns:a16="http://schemas.microsoft.com/office/drawing/2014/main" id="{99345DB8-CD6F-A406-6805-1537400804D7}"/>
              </a:ext>
            </a:extLst>
          </p:cNvPr>
          <p:cNvSpPr/>
          <p:nvPr/>
        </p:nvSpPr>
        <p:spPr>
          <a:xfrm rot="16200000">
            <a:off x="11218971" y="3569829"/>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E5DD5309-78EB-3B14-735B-5CCCE91A4636}"/>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8F969E72-AE71-977B-BA33-CC077DB0622D}"/>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角を丸くする 29">
            <a:extLst>
              <a:ext uri="{FF2B5EF4-FFF2-40B4-BE49-F238E27FC236}">
                <a16:creationId xmlns:a16="http://schemas.microsoft.com/office/drawing/2014/main" id="{44A5DEAF-0B48-0141-ACE7-6168AE1661E4}"/>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四角形: 角を丸くする 33">
            <a:extLst>
              <a:ext uri="{FF2B5EF4-FFF2-40B4-BE49-F238E27FC236}">
                <a16:creationId xmlns:a16="http://schemas.microsoft.com/office/drawing/2014/main" id="{84CE409B-8B86-4056-28A7-289E31691463}"/>
              </a:ext>
            </a:extLst>
          </p:cNvPr>
          <p:cNvSpPr/>
          <p:nvPr/>
        </p:nvSpPr>
        <p:spPr>
          <a:xfrm>
            <a:off x="7819438" y="9149260"/>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2EAFAAD1-BE89-5DE7-E28A-2CCDE3AA6404}"/>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D7E8D827-2BFB-F331-BE39-E28906326734}"/>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7ABBC3DB-4ABF-FE1E-C542-D1ABE6129CF3}"/>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7B995DC4-7192-7BE0-74D5-B98097B23921}"/>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4" name="テキスト ボックス 43">
            <a:extLst>
              <a:ext uri="{FF2B5EF4-FFF2-40B4-BE49-F238E27FC236}">
                <a16:creationId xmlns:a16="http://schemas.microsoft.com/office/drawing/2014/main" id="{B8911D78-9769-B459-3A82-885A5F109579}"/>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6" name="テキスト ボックス 45">
            <a:extLst>
              <a:ext uri="{FF2B5EF4-FFF2-40B4-BE49-F238E27FC236}">
                <a16:creationId xmlns:a16="http://schemas.microsoft.com/office/drawing/2014/main" id="{6B0F91D4-77B1-FC09-3CCE-A3BAE7D12EB3}"/>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8" name="テキスト ボックス 47">
            <a:extLst>
              <a:ext uri="{FF2B5EF4-FFF2-40B4-BE49-F238E27FC236}">
                <a16:creationId xmlns:a16="http://schemas.microsoft.com/office/drawing/2014/main" id="{EC461187-09A1-0B1F-D880-CC5E93C53E27}"/>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0" name="テキスト ボックス 49">
            <a:extLst>
              <a:ext uri="{FF2B5EF4-FFF2-40B4-BE49-F238E27FC236}">
                <a16:creationId xmlns:a16="http://schemas.microsoft.com/office/drawing/2014/main" id="{FFD678C2-2433-5421-956A-FB2D0CD5E457}"/>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2" name="テキスト ボックス 51">
            <a:extLst>
              <a:ext uri="{FF2B5EF4-FFF2-40B4-BE49-F238E27FC236}">
                <a16:creationId xmlns:a16="http://schemas.microsoft.com/office/drawing/2014/main" id="{65349BAB-1FA3-C251-77F1-D315494D4311}"/>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4" name="テキスト ボックス 53">
            <a:extLst>
              <a:ext uri="{FF2B5EF4-FFF2-40B4-BE49-F238E27FC236}">
                <a16:creationId xmlns:a16="http://schemas.microsoft.com/office/drawing/2014/main" id="{FDD9EDB5-635F-23D7-5309-55C2488F8585}"/>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grpSp>
        <p:nvGrpSpPr>
          <p:cNvPr id="59" name="グループ化 58">
            <a:extLst>
              <a:ext uri="{FF2B5EF4-FFF2-40B4-BE49-F238E27FC236}">
                <a16:creationId xmlns:a16="http://schemas.microsoft.com/office/drawing/2014/main" id="{893C8512-16F0-2FF9-004F-5DCDD4DA6086}"/>
              </a:ext>
            </a:extLst>
          </p:cNvPr>
          <p:cNvGrpSpPr/>
          <p:nvPr/>
        </p:nvGrpSpPr>
        <p:grpSpPr>
          <a:xfrm>
            <a:off x="547733" y="6129894"/>
            <a:ext cx="3092054" cy="670934"/>
            <a:chOff x="381435" y="6315647"/>
            <a:chExt cx="3092054" cy="670934"/>
          </a:xfrm>
        </p:grpSpPr>
        <p:sp>
          <p:nvSpPr>
            <p:cNvPr id="56" name="四角形: 角を丸くする 55">
              <a:extLst>
                <a:ext uri="{FF2B5EF4-FFF2-40B4-BE49-F238E27FC236}">
                  <a16:creationId xmlns:a16="http://schemas.microsoft.com/office/drawing/2014/main" id="{B4503EC7-DFD4-67C9-6AC3-CFD2CE0BA270}"/>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97C84CC5-DAED-D2E0-F77C-414A19A2DCBF}"/>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役割を分ける</a:t>
              </a:r>
            </a:p>
          </p:txBody>
        </p:sp>
      </p:grpSp>
      <p:grpSp>
        <p:nvGrpSpPr>
          <p:cNvPr id="60" name="グループ化 59">
            <a:extLst>
              <a:ext uri="{FF2B5EF4-FFF2-40B4-BE49-F238E27FC236}">
                <a16:creationId xmlns:a16="http://schemas.microsoft.com/office/drawing/2014/main" id="{445E2751-178B-33AE-A81A-767EBDD6494D}"/>
              </a:ext>
            </a:extLst>
          </p:cNvPr>
          <p:cNvGrpSpPr/>
          <p:nvPr/>
        </p:nvGrpSpPr>
        <p:grpSpPr>
          <a:xfrm>
            <a:off x="3963318" y="6132396"/>
            <a:ext cx="3092054" cy="670934"/>
            <a:chOff x="381435" y="6315647"/>
            <a:chExt cx="3092054" cy="670934"/>
          </a:xfrm>
        </p:grpSpPr>
        <p:sp>
          <p:nvSpPr>
            <p:cNvPr id="61" name="四角形: 角を丸くする 60">
              <a:extLst>
                <a:ext uri="{FF2B5EF4-FFF2-40B4-BE49-F238E27FC236}">
                  <a16:creationId xmlns:a16="http://schemas.microsoft.com/office/drawing/2014/main" id="{7C34AB59-499E-BB83-1782-99570B23D23A}"/>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3333A4A1-97BC-04E8-FB3C-0336CF1608B2}"/>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負担を減らす</a:t>
              </a:r>
            </a:p>
          </p:txBody>
        </p:sp>
      </p:grpSp>
      <p:grpSp>
        <p:nvGrpSpPr>
          <p:cNvPr id="63" name="グループ化 62">
            <a:extLst>
              <a:ext uri="{FF2B5EF4-FFF2-40B4-BE49-F238E27FC236}">
                <a16:creationId xmlns:a16="http://schemas.microsoft.com/office/drawing/2014/main" id="{8DFDC04A-46FC-E9ED-BDA6-7DDE30549987}"/>
              </a:ext>
            </a:extLst>
          </p:cNvPr>
          <p:cNvGrpSpPr/>
          <p:nvPr/>
        </p:nvGrpSpPr>
        <p:grpSpPr>
          <a:xfrm>
            <a:off x="7378904" y="6132135"/>
            <a:ext cx="3092054" cy="670934"/>
            <a:chOff x="381435" y="6315647"/>
            <a:chExt cx="3092054" cy="670934"/>
          </a:xfrm>
        </p:grpSpPr>
        <p:sp>
          <p:nvSpPr>
            <p:cNvPr id="64" name="四角形: 角を丸くする 63">
              <a:extLst>
                <a:ext uri="{FF2B5EF4-FFF2-40B4-BE49-F238E27FC236}">
                  <a16:creationId xmlns:a16="http://schemas.microsoft.com/office/drawing/2014/main" id="{CD5D13E8-66EC-E4CE-7937-A81A7C74A74F}"/>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6904FAEB-5AB3-5515-E6B9-5E8E9B7FD180}"/>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安全策を加える</a:t>
              </a:r>
            </a:p>
          </p:txBody>
        </p:sp>
      </p:grpSp>
      <p:grpSp>
        <p:nvGrpSpPr>
          <p:cNvPr id="66" name="グループ化 65">
            <a:extLst>
              <a:ext uri="{FF2B5EF4-FFF2-40B4-BE49-F238E27FC236}">
                <a16:creationId xmlns:a16="http://schemas.microsoft.com/office/drawing/2014/main" id="{400E5E3B-6AED-AA46-DC18-383768E2F527}"/>
              </a:ext>
            </a:extLst>
          </p:cNvPr>
          <p:cNvGrpSpPr/>
          <p:nvPr/>
        </p:nvGrpSpPr>
        <p:grpSpPr>
          <a:xfrm>
            <a:off x="10794489" y="6132135"/>
            <a:ext cx="3092054" cy="670934"/>
            <a:chOff x="381435" y="6315647"/>
            <a:chExt cx="3092054" cy="670934"/>
          </a:xfrm>
        </p:grpSpPr>
        <p:sp>
          <p:nvSpPr>
            <p:cNvPr id="67" name="四角形: 角を丸くする 66">
              <a:extLst>
                <a:ext uri="{FF2B5EF4-FFF2-40B4-BE49-F238E27FC236}">
                  <a16:creationId xmlns:a16="http://schemas.microsoft.com/office/drawing/2014/main" id="{19631950-8053-C139-6842-790528227D8B}"/>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a:extLst>
                <a:ext uri="{FF2B5EF4-FFF2-40B4-BE49-F238E27FC236}">
                  <a16:creationId xmlns:a16="http://schemas.microsoft.com/office/drawing/2014/main" id="{B88BA34D-855E-9FDB-CE64-755AC151FBF3}"/>
                </a:ext>
              </a:extLst>
            </p:cNvPr>
            <p:cNvSpPr txBox="1"/>
            <p:nvPr/>
          </p:nvSpPr>
          <p:spPr>
            <a:xfrm>
              <a:off x="381435" y="6413313"/>
              <a:ext cx="3092053" cy="523220"/>
            </a:xfrm>
            <a:prstGeom prst="rect">
              <a:avLst/>
            </a:prstGeom>
            <a:noFill/>
          </p:spPr>
          <p:txBody>
            <a:bodyPr wrap="square" rtlCol="0">
              <a:spAutoFit/>
            </a:bodyPr>
            <a:lstStyle/>
            <a:p>
              <a:pPr algn="ctr"/>
              <a:r>
                <a:rPr lang="ja-JP" altLang="en-US" sz="2800" b="1" spc="384" dirty="0">
                  <a:solidFill>
                    <a:srgbClr val="404040"/>
                  </a:solidFill>
                  <a:latin typeface="UD デジタル 教科書体 NK-B" panose="02020700000000000000" pitchFamily="18" charset="-128"/>
                  <a:ea typeface="UD デジタル 教科書体 NK-B" panose="02020700000000000000" pitchFamily="18" charset="-128"/>
                </a:rPr>
                <a:t>小さく試す</a:t>
              </a:r>
            </a:p>
          </p:txBody>
        </p:sp>
      </p:grpSp>
      <p:grpSp>
        <p:nvGrpSpPr>
          <p:cNvPr id="69" name="グループ化 68">
            <a:extLst>
              <a:ext uri="{FF2B5EF4-FFF2-40B4-BE49-F238E27FC236}">
                <a16:creationId xmlns:a16="http://schemas.microsoft.com/office/drawing/2014/main" id="{29BE6DEB-6974-AF44-8E30-AC8E28313FB4}"/>
              </a:ext>
            </a:extLst>
          </p:cNvPr>
          <p:cNvGrpSpPr/>
          <p:nvPr/>
        </p:nvGrpSpPr>
        <p:grpSpPr>
          <a:xfrm>
            <a:off x="14210075" y="6129894"/>
            <a:ext cx="3092053" cy="670934"/>
            <a:chOff x="381436" y="6315647"/>
            <a:chExt cx="3092053" cy="670934"/>
          </a:xfrm>
        </p:grpSpPr>
        <p:sp>
          <p:nvSpPr>
            <p:cNvPr id="70" name="四角形: 角を丸くする 69">
              <a:extLst>
                <a:ext uri="{FF2B5EF4-FFF2-40B4-BE49-F238E27FC236}">
                  <a16:creationId xmlns:a16="http://schemas.microsoft.com/office/drawing/2014/main" id="{05FE54CE-5CBF-F128-6CF5-D7A2C22EB65D}"/>
                </a:ext>
              </a:extLst>
            </p:cNvPr>
            <p:cNvSpPr/>
            <p:nvPr/>
          </p:nvSpPr>
          <p:spPr>
            <a:xfrm>
              <a:off x="381436" y="6315647"/>
              <a:ext cx="3092053" cy="670934"/>
            </a:xfrm>
            <a:prstGeom prst="round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a:extLst>
                <a:ext uri="{FF2B5EF4-FFF2-40B4-BE49-F238E27FC236}">
                  <a16:creationId xmlns:a16="http://schemas.microsoft.com/office/drawing/2014/main" id="{CBB6B764-5D8A-1CA6-1AA2-61745BE760B1}"/>
                </a:ext>
              </a:extLst>
            </p:cNvPr>
            <p:cNvSpPr txBox="1"/>
            <p:nvPr/>
          </p:nvSpPr>
          <p:spPr>
            <a:xfrm>
              <a:off x="381436" y="6474868"/>
              <a:ext cx="3092053" cy="400110"/>
            </a:xfrm>
            <a:prstGeom prst="rect">
              <a:avLst/>
            </a:prstGeom>
            <a:noFill/>
          </p:spPr>
          <p:txBody>
            <a:bodyPr wrap="square" rtlCol="0">
              <a:spAutoFit/>
            </a:bodyPr>
            <a:lstStyle/>
            <a:p>
              <a:pPr algn="ctr"/>
              <a:r>
                <a:rPr lang="ja-JP" altLang="en-US" sz="2000" b="1" spc="384" dirty="0">
                  <a:solidFill>
                    <a:srgbClr val="404040"/>
                  </a:solidFill>
                  <a:latin typeface="UD デジタル 教科書体 NK-B" panose="02020700000000000000" pitchFamily="18" charset="-128"/>
                  <a:ea typeface="UD デジタル 教科書体 NK-B" panose="02020700000000000000" pitchFamily="18" charset="-128"/>
                </a:rPr>
                <a:t>場合によってはやめる</a:t>
              </a:r>
            </a:p>
          </p:txBody>
        </p:sp>
      </p:grpSp>
    </p:spTree>
    <p:extLst>
      <p:ext uri="{BB962C8B-B14F-4D97-AF65-F5344CB8AC3E}">
        <p14:creationId xmlns:p14="http://schemas.microsoft.com/office/powerpoint/2010/main" val="18197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71DB3E1E-8469-94C4-15B2-638712C89C92}"/>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4FB55119-10EA-00AB-3801-34BA79A898C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AB34880A-9FE3-B594-1A9C-87AECB7752FD}"/>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2F819A28-3C55-489F-20F6-C59D3D5AFC75}"/>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話す（</a:t>
            </a:r>
            <a:r>
              <a:rPr lang="en-US" altLang="ja-JP"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ROUND1</a:t>
            </a: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012BB6B2-F680-D7C3-0642-3B7EC07A6C96}"/>
              </a:ext>
            </a:extLst>
          </p:cNvPr>
          <p:cNvSpPr/>
          <p:nvPr/>
        </p:nvSpPr>
        <p:spPr>
          <a:xfrm>
            <a:off x="12032507" y="2787109"/>
            <a:ext cx="4960093" cy="3575591"/>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サポーター</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よかった点・改善点等を</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メモする</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C62DF696-27EB-B632-DD02-C44755C70948}"/>
              </a:ext>
            </a:extLst>
          </p:cNvPr>
          <p:cNvSpPr/>
          <p:nvPr/>
        </p:nvSpPr>
        <p:spPr>
          <a:xfrm>
            <a:off x="6564856" y="2787110"/>
            <a:ext cx="4960093" cy="3575591"/>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翻訳者</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考えた翻訳術を使って</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応えてみる</a:t>
            </a:r>
          </a:p>
        </p:txBody>
      </p:sp>
      <p:sp>
        <p:nvSpPr>
          <p:cNvPr id="27" name="正方形/長方形 26">
            <a:extLst>
              <a:ext uri="{FF2B5EF4-FFF2-40B4-BE49-F238E27FC236}">
                <a16:creationId xmlns:a16="http://schemas.microsoft.com/office/drawing/2014/main" id="{DAF9793B-C7F2-F51D-D3AB-86D7D7E0E963}"/>
              </a:ext>
            </a:extLst>
          </p:cNvPr>
          <p:cNvSpPr/>
          <p:nvPr/>
        </p:nvSpPr>
        <p:spPr>
          <a:xfrm>
            <a:off x="1097205" y="2787111"/>
            <a:ext cx="4960093" cy="3575591"/>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カベ役</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カードの人物になりきって</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あり得る心配・質問を出す</a:t>
            </a:r>
          </a:p>
        </p:txBody>
      </p:sp>
      <p:sp>
        <p:nvSpPr>
          <p:cNvPr id="29" name="TextBox 12">
            <a:extLst>
              <a:ext uri="{FF2B5EF4-FFF2-40B4-BE49-F238E27FC236}">
                <a16:creationId xmlns:a16="http://schemas.microsoft.com/office/drawing/2014/main" id="{6853DF56-3B62-5CC8-F638-03F5F5823CEF}"/>
              </a:ext>
            </a:extLst>
          </p:cNvPr>
          <p:cNvSpPr txBox="1"/>
          <p:nvPr/>
        </p:nvSpPr>
        <p:spPr>
          <a:xfrm>
            <a:off x="2819400" y="1681378"/>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考えた翻訳術を実際のやり取りで試す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0" name="TextBox 12">
            <a:extLst>
              <a:ext uri="{FF2B5EF4-FFF2-40B4-BE49-F238E27FC236}">
                <a16:creationId xmlns:a16="http://schemas.microsoft.com/office/drawing/2014/main" id="{A55AF10B-C4F4-0D96-CDD5-767FCB7C1DE6}"/>
              </a:ext>
            </a:extLst>
          </p:cNvPr>
          <p:cNvSpPr txBox="1"/>
          <p:nvPr/>
        </p:nvSpPr>
        <p:spPr>
          <a:xfrm>
            <a:off x="2554096" y="7213617"/>
            <a:ext cx="4201021"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役になりきる</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（最初の２～３分のみ）</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2" name="矢印: 下 31">
            <a:extLst>
              <a:ext uri="{FF2B5EF4-FFF2-40B4-BE49-F238E27FC236}">
                <a16:creationId xmlns:a16="http://schemas.microsoft.com/office/drawing/2014/main" id="{6E1DFB09-6B49-E5B8-46CF-3A85AC497902}"/>
              </a:ext>
            </a:extLst>
          </p:cNvPr>
          <p:cNvSpPr/>
          <p:nvPr/>
        </p:nvSpPr>
        <p:spPr>
          <a:xfrm rot="16200000">
            <a:off x="7014478" y="7359541"/>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矢印: 下 33">
            <a:extLst>
              <a:ext uri="{FF2B5EF4-FFF2-40B4-BE49-F238E27FC236}">
                <a16:creationId xmlns:a16="http://schemas.microsoft.com/office/drawing/2014/main" id="{E8EA2F7E-EE4E-A671-5EFF-DB9F1EA59E3D}"/>
              </a:ext>
            </a:extLst>
          </p:cNvPr>
          <p:cNvSpPr/>
          <p:nvPr/>
        </p:nvSpPr>
        <p:spPr>
          <a:xfrm rot="16200000">
            <a:off x="10408386" y="7329523"/>
            <a:ext cx="914400" cy="708940"/>
          </a:xfrm>
          <a:prstGeom prst="down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TextBox 12">
            <a:extLst>
              <a:ext uri="{FF2B5EF4-FFF2-40B4-BE49-F238E27FC236}">
                <a16:creationId xmlns:a16="http://schemas.microsoft.com/office/drawing/2014/main" id="{07D1DA9F-ACC0-32CA-0A39-51D3FF912679}"/>
              </a:ext>
            </a:extLst>
          </p:cNvPr>
          <p:cNvSpPr txBox="1"/>
          <p:nvPr/>
        </p:nvSpPr>
        <p:spPr>
          <a:xfrm>
            <a:off x="7810392" y="7226793"/>
            <a:ext cx="2700724"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役を離れて</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全員で磨く</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6" name="TextBox 12">
            <a:extLst>
              <a:ext uri="{FF2B5EF4-FFF2-40B4-BE49-F238E27FC236}">
                <a16:creationId xmlns:a16="http://schemas.microsoft.com/office/drawing/2014/main" id="{B8BEE3A0-64F1-40EA-DCFA-1FFDCE366C78}"/>
              </a:ext>
            </a:extLst>
          </p:cNvPr>
          <p:cNvSpPr txBox="1"/>
          <p:nvPr/>
        </p:nvSpPr>
        <p:spPr>
          <a:xfrm>
            <a:off x="11235296" y="7213617"/>
            <a:ext cx="3233147" cy="1000787"/>
          </a:xfrm>
          <a:prstGeom prst="rect">
            <a:avLst/>
          </a:prstGeom>
        </p:spPr>
        <p:txBody>
          <a:bodyPr wrap="square" lIns="0" tIns="0" rIns="0" bIns="0" rtlCol="0" anchor="t">
            <a:spAutoFit/>
          </a:bodyPr>
          <a:lstStyle/>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もっと一緒に</a:t>
            </a:r>
            <a:endParaRPr lang="en-US" altLang="ja-JP"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4000"/>
              </a:lnSpc>
              <a:spcBef>
                <a:spcPct val="0"/>
              </a:spcBef>
            </a:pPr>
            <a:r>
              <a:rPr lang="ja-JP" alt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できる形へ</a:t>
            </a:r>
            <a:endParaRPr lang="en-US" sz="28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29C52CCC-3075-7E3B-0C56-55DFF923706E}"/>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D598A663-1658-0E01-9643-501DE7154CE5}"/>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3C8D1A6C-7012-C65F-F07B-5A243A552122}"/>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D20996BD-7C7C-D037-FA00-DCE66D424352}"/>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D3FC0EA8-1E6C-2524-373D-1CBB39F40216}"/>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四角形: 角を丸くする 40">
            <a:extLst>
              <a:ext uri="{FF2B5EF4-FFF2-40B4-BE49-F238E27FC236}">
                <a16:creationId xmlns:a16="http://schemas.microsoft.com/office/drawing/2014/main" id="{AD8345F7-7738-82AE-A02B-04469C029F4F}"/>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7CEA70A1-94CC-5DDF-45AD-7C0AE0A7D568}"/>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0785C5F7-B03C-8964-E698-59F9E96CA527}"/>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7" name="テキスト ボックス 46">
            <a:extLst>
              <a:ext uri="{FF2B5EF4-FFF2-40B4-BE49-F238E27FC236}">
                <a16:creationId xmlns:a16="http://schemas.microsoft.com/office/drawing/2014/main" id="{ABBE04EF-EEF5-F28D-47D1-3C2217E1A2D1}"/>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9" name="テキスト ボックス 48">
            <a:extLst>
              <a:ext uri="{FF2B5EF4-FFF2-40B4-BE49-F238E27FC236}">
                <a16:creationId xmlns:a16="http://schemas.microsoft.com/office/drawing/2014/main" id="{1042A396-6ECE-B52C-365B-3CE26AC03C46}"/>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51" name="テキスト ボックス 50">
            <a:extLst>
              <a:ext uri="{FF2B5EF4-FFF2-40B4-BE49-F238E27FC236}">
                <a16:creationId xmlns:a16="http://schemas.microsoft.com/office/drawing/2014/main" id="{5D0228F1-A655-23ED-0ECC-A2FD72C7C417}"/>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3" name="テキスト ボックス 52">
            <a:extLst>
              <a:ext uri="{FF2B5EF4-FFF2-40B4-BE49-F238E27FC236}">
                <a16:creationId xmlns:a16="http://schemas.microsoft.com/office/drawing/2014/main" id="{67FAC7AD-76C2-4F2D-7378-B6B425F97B36}"/>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5" name="テキスト ボックス 54">
            <a:extLst>
              <a:ext uri="{FF2B5EF4-FFF2-40B4-BE49-F238E27FC236}">
                <a16:creationId xmlns:a16="http://schemas.microsoft.com/office/drawing/2014/main" id="{FC8C0765-35A8-A2C6-676F-ABDD9EAC1F79}"/>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7" name="テキスト ボックス 56">
            <a:extLst>
              <a:ext uri="{FF2B5EF4-FFF2-40B4-BE49-F238E27FC236}">
                <a16:creationId xmlns:a16="http://schemas.microsoft.com/office/drawing/2014/main" id="{EC48707C-EF06-206D-B9C5-9EB8FA5A7DF9}"/>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001203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4FC53A81-653B-2B10-3F40-825C3DF64E46}"/>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1C807B0C-B8D0-2AFE-3E80-C6F693D3DEA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C4F4111C-005F-982F-4E9C-1EA4E8CD40B3}"/>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C4DBED2E-CFFB-2E32-AA88-6B1C2C224A12}"/>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論破ではなく、愛のある練習試合</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4664ED18-6E38-EE87-49B9-716A3CB0CFD5}"/>
              </a:ext>
            </a:extLst>
          </p:cNvPr>
          <p:cNvSpPr/>
          <p:nvPr/>
        </p:nvSpPr>
        <p:spPr>
          <a:xfrm>
            <a:off x="2133600" y="2129885"/>
            <a:ext cx="6670609" cy="236382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意地悪さを競わない</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実際にあり得る心配事や質問を出す</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4" name="正方形/長方形 23">
            <a:extLst>
              <a:ext uri="{FF2B5EF4-FFF2-40B4-BE49-F238E27FC236}">
                <a16:creationId xmlns:a16="http://schemas.microsoft.com/office/drawing/2014/main" id="{0C2AC7F6-C683-3397-AE08-95124810D67D}"/>
              </a:ext>
            </a:extLst>
          </p:cNvPr>
          <p:cNvSpPr/>
          <p:nvPr/>
        </p:nvSpPr>
        <p:spPr>
          <a:xfrm>
            <a:off x="9421120" y="2129884"/>
            <a:ext cx="6670609" cy="2363829"/>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対応に困っても</a:t>
            </a:r>
            <a:r>
              <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rPr>
              <a:t>OK</a:t>
            </a: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サポーターも一緒に考える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27450BAF-F05B-DB92-5332-D577866EAFC1}"/>
              </a:ext>
            </a:extLst>
          </p:cNvPr>
          <p:cNvSpPr/>
          <p:nvPr/>
        </p:nvSpPr>
        <p:spPr>
          <a:xfrm>
            <a:off x="2133600" y="5082576"/>
            <a:ext cx="6670609" cy="2363829"/>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役を離れる</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最後は仲間に戻って一緒に磨く</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6" name="正方形/長方形 25">
            <a:extLst>
              <a:ext uri="{FF2B5EF4-FFF2-40B4-BE49-F238E27FC236}">
                <a16:creationId xmlns:a16="http://schemas.microsoft.com/office/drawing/2014/main" id="{D140813C-28DE-F08D-8208-B812BBCC6E86}"/>
              </a:ext>
            </a:extLst>
          </p:cNvPr>
          <p:cNvSpPr/>
          <p:nvPr/>
        </p:nvSpPr>
        <p:spPr>
          <a:xfrm>
            <a:off x="9421120" y="5082575"/>
            <a:ext cx="6670609" cy="2363829"/>
          </a:xfrm>
          <a:prstGeom prst="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無理に納得させようとしない</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活動を修正・中止する判断もあり得る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8" name="TextBox 12">
            <a:extLst>
              <a:ext uri="{FF2B5EF4-FFF2-40B4-BE49-F238E27FC236}">
                <a16:creationId xmlns:a16="http://schemas.microsoft.com/office/drawing/2014/main" id="{B2ECF3AE-42F3-93C6-4186-2A7369FFF3A9}"/>
              </a:ext>
            </a:extLst>
          </p:cNvPr>
          <p:cNvSpPr txBox="1"/>
          <p:nvPr/>
        </p:nvSpPr>
        <p:spPr>
          <a:xfrm>
            <a:off x="3015354" y="7976271"/>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想定外の反応を想定内に変えるための時間です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D0E90C00-E1E8-92BA-C1A5-0130391F7C0D}"/>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角を丸くする 28">
            <a:extLst>
              <a:ext uri="{FF2B5EF4-FFF2-40B4-BE49-F238E27FC236}">
                <a16:creationId xmlns:a16="http://schemas.microsoft.com/office/drawing/2014/main" id="{FCDDAF86-B924-C015-2695-6155C4495254}"/>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748C50CC-D661-2194-AF3B-2527673B63EF}"/>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四角形: 角を丸くする 32">
            <a:extLst>
              <a:ext uri="{FF2B5EF4-FFF2-40B4-BE49-F238E27FC236}">
                <a16:creationId xmlns:a16="http://schemas.microsoft.com/office/drawing/2014/main" id="{42B28B9B-4B4F-FA34-3B6D-4F426C7A01F1}"/>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D2E88EB0-A9D1-C9FB-B547-F2EBCBB5A3B7}"/>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8E2B411B-9E22-4C27-21F2-AF8825960725}"/>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角を丸くする 38">
            <a:extLst>
              <a:ext uri="{FF2B5EF4-FFF2-40B4-BE49-F238E27FC236}">
                <a16:creationId xmlns:a16="http://schemas.microsoft.com/office/drawing/2014/main" id="{67B9A012-42E9-1F92-3E88-F3F55600DBE8}"/>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CEB82E60-3297-3169-DC41-6D801ABC61BB}"/>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3" name="テキスト ボックス 42">
            <a:extLst>
              <a:ext uri="{FF2B5EF4-FFF2-40B4-BE49-F238E27FC236}">
                <a16:creationId xmlns:a16="http://schemas.microsoft.com/office/drawing/2014/main" id="{6E32E991-5F2E-313B-F07D-24C24D3E9A78}"/>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5" name="テキスト ボックス 44">
            <a:extLst>
              <a:ext uri="{FF2B5EF4-FFF2-40B4-BE49-F238E27FC236}">
                <a16:creationId xmlns:a16="http://schemas.microsoft.com/office/drawing/2014/main" id="{0A597EB0-E917-6D20-7381-1ED93E4715E2}"/>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7" name="テキスト ボックス 46">
            <a:extLst>
              <a:ext uri="{FF2B5EF4-FFF2-40B4-BE49-F238E27FC236}">
                <a16:creationId xmlns:a16="http://schemas.microsoft.com/office/drawing/2014/main" id="{36D7DD99-ADEA-02E5-B131-3DF2E2AB45F3}"/>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49" name="テキスト ボックス 48">
            <a:extLst>
              <a:ext uri="{FF2B5EF4-FFF2-40B4-BE49-F238E27FC236}">
                <a16:creationId xmlns:a16="http://schemas.microsoft.com/office/drawing/2014/main" id="{29B6EF58-E4FB-7DE5-9899-2E63F2FB8CCF}"/>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1" name="テキスト ボックス 50">
            <a:extLst>
              <a:ext uri="{FF2B5EF4-FFF2-40B4-BE49-F238E27FC236}">
                <a16:creationId xmlns:a16="http://schemas.microsoft.com/office/drawing/2014/main" id="{12EED992-6A75-6F34-648A-DC5AED4FB733}"/>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3" name="テキスト ボックス 52">
            <a:extLst>
              <a:ext uri="{FF2B5EF4-FFF2-40B4-BE49-F238E27FC236}">
                <a16:creationId xmlns:a16="http://schemas.microsoft.com/office/drawing/2014/main" id="{E5D2D216-46FD-321A-2340-5B17AA719425}"/>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618542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BA1E43A7-1ABC-FB81-6F47-DE5F9DE898A0}"/>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3142F635-94EC-3D65-ACF4-88244A239BC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C9D462B7-E83F-2D90-EA99-9916BFD9FB09}"/>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7D947529-7E24-C845-73CD-CB3054D87FAD}"/>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交代（</a:t>
            </a:r>
            <a:r>
              <a:rPr lang="en-US" altLang="ja-JP"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ROUND2</a:t>
            </a: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正方形/長方形 22">
            <a:extLst>
              <a:ext uri="{FF2B5EF4-FFF2-40B4-BE49-F238E27FC236}">
                <a16:creationId xmlns:a16="http://schemas.microsoft.com/office/drawing/2014/main" id="{B44E5F71-ACC2-99FC-F21D-AC81EC26C52F}"/>
              </a:ext>
            </a:extLst>
          </p:cNvPr>
          <p:cNvSpPr/>
          <p:nvPr/>
        </p:nvSpPr>
        <p:spPr>
          <a:xfrm>
            <a:off x="12032506" y="3185606"/>
            <a:ext cx="4960093" cy="3270789"/>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サポーター</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よかった点・改善点等を</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メモする</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5" name="正方形/長方形 24">
            <a:extLst>
              <a:ext uri="{FF2B5EF4-FFF2-40B4-BE49-F238E27FC236}">
                <a16:creationId xmlns:a16="http://schemas.microsoft.com/office/drawing/2014/main" id="{A0BA3A85-D11F-9661-C393-E8C9053E35CD}"/>
              </a:ext>
            </a:extLst>
          </p:cNvPr>
          <p:cNvSpPr/>
          <p:nvPr/>
        </p:nvSpPr>
        <p:spPr>
          <a:xfrm>
            <a:off x="6564855" y="3185608"/>
            <a:ext cx="4960093" cy="3270790"/>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翻訳者</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考えた翻訳術を使って</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応えてみる</a:t>
            </a:r>
          </a:p>
        </p:txBody>
      </p:sp>
      <p:sp>
        <p:nvSpPr>
          <p:cNvPr id="27" name="正方形/長方形 26">
            <a:extLst>
              <a:ext uri="{FF2B5EF4-FFF2-40B4-BE49-F238E27FC236}">
                <a16:creationId xmlns:a16="http://schemas.microsoft.com/office/drawing/2014/main" id="{7D169790-D831-0240-1DEA-B210A28400FA}"/>
              </a:ext>
            </a:extLst>
          </p:cNvPr>
          <p:cNvSpPr/>
          <p:nvPr/>
        </p:nvSpPr>
        <p:spPr>
          <a:xfrm>
            <a:off x="1097204" y="3185608"/>
            <a:ext cx="4960093" cy="327078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カベ役</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カードの人物になりきって</a:t>
            </a:r>
            <a:endParaRPr kumimoji="1" lang="en-US" altLang="ja-JP" sz="28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rPr>
              <a:t>あり得る心配・質問を出す</a:t>
            </a:r>
          </a:p>
        </p:txBody>
      </p:sp>
      <p:sp>
        <p:nvSpPr>
          <p:cNvPr id="29" name="TextBox 12">
            <a:extLst>
              <a:ext uri="{FF2B5EF4-FFF2-40B4-BE49-F238E27FC236}">
                <a16:creationId xmlns:a16="http://schemas.microsoft.com/office/drawing/2014/main" id="{AB25E5D2-BF38-4DC2-DEE2-FD632193B02D}"/>
              </a:ext>
            </a:extLst>
          </p:cNvPr>
          <p:cNvSpPr txBox="1"/>
          <p:nvPr/>
        </p:nvSpPr>
        <p:spPr>
          <a:xfrm>
            <a:off x="2825087" y="1943100"/>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１回目とは別の人がカベ役・翻訳者役を担う</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0" name="TextBox 12">
            <a:extLst>
              <a:ext uri="{FF2B5EF4-FFF2-40B4-BE49-F238E27FC236}">
                <a16:creationId xmlns:a16="http://schemas.microsoft.com/office/drawing/2014/main" id="{FBAA08EE-FFB8-B7BD-9F9F-DB2FDF65C207}"/>
              </a:ext>
            </a:extLst>
          </p:cNvPr>
          <p:cNvSpPr txBox="1"/>
          <p:nvPr/>
        </p:nvSpPr>
        <p:spPr>
          <a:xfrm>
            <a:off x="1196302" y="6984154"/>
            <a:ext cx="15895395" cy="1471365"/>
          </a:xfrm>
          <a:prstGeom prst="rect">
            <a:avLst/>
          </a:prstGeom>
        </p:spPr>
        <p:txBody>
          <a:bodyPr wrap="square" lIns="0" tIns="0" rIns="0" bIns="0" rtlCol="0" anchor="t">
            <a:spAutoFit/>
          </a:bodyPr>
          <a:lstStyle/>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２回目は特に「具体性」を意識する</a:t>
            </a:r>
            <a:endParaRPr lang="en-US" altLang="ja-JP"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36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「誰が何を担う？」「どこまでならできる？」「何から試す？」</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2" name="四角形: 角を丸くする 21">
            <a:extLst>
              <a:ext uri="{FF2B5EF4-FFF2-40B4-BE49-F238E27FC236}">
                <a16:creationId xmlns:a16="http://schemas.microsoft.com/office/drawing/2014/main" id="{ECC5478E-81A6-AEF6-DC59-B3A6824209B6}"/>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角を丸くする 25">
            <a:extLst>
              <a:ext uri="{FF2B5EF4-FFF2-40B4-BE49-F238E27FC236}">
                <a16:creationId xmlns:a16="http://schemas.microsoft.com/office/drawing/2014/main" id="{BB66AFD3-B475-4A2D-7FA7-23D463AB8CD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4454C9DC-16CC-C387-D92F-6257B90B28B1}"/>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四角形: 角を丸くする 33">
            <a:extLst>
              <a:ext uri="{FF2B5EF4-FFF2-40B4-BE49-F238E27FC236}">
                <a16:creationId xmlns:a16="http://schemas.microsoft.com/office/drawing/2014/main" id="{79D3DC32-A8E9-AD45-1B8F-254C6BAB6307}"/>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6423AD45-BC34-A585-776B-AD4A83A5300F}"/>
              </a:ext>
            </a:extLst>
          </p:cNvPr>
          <p:cNvSpPr/>
          <p:nvPr/>
        </p:nvSpPr>
        <p:spPr>
          <a:xfrm>
            <a:off x="10129530"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67E25842-2519-EB27-B8DA-AC8FC16F60A4}"/>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角を丸くする 39">
            <a:extLst>
              <a:ext uri="{FF2B5EF4-FFF2-40B4-BE49-F238E27FC236}">
                <a16:creationId xmlns:a16="http://schemas.microsoft.com/office/drawing/2014/main" id="{CD75D4D1-F508-2DA0-7690-9B93CC4D0D44}"/>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75D7E9F5-7ADC-0CE7-EFA1-D97CAC83F0A3}"/>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44" name="テキスト ボックス 43">
            <a:extLst>
              <a:ext uri="{FF2B5EF4-FFF2-40B4-BE49-F238E27FC236}">
                <a16:creationId xmlns:a16="http://schemas.microsoft.com/office/drawing/2014/main" id="{0BA76BDD-D76D-8F31-6FC7-A6B82BAE9A2C}"/>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46" name="テキスト ボックス 45">
            <a:extLst>
              <a:ext uri="{FF2B5EF4-FFF2-40B4-BE49-F238E27FC236}">
                <a16:creationId xmlns:a16="http://schemas.microsoft.com/office/drawing/2014/main" id="{FDEB34BF-446D-815C-8B90-2A4B27C46FBB}"/>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48" name="テキスト ボックス 47">
            <a:extLst>
              <a:ext uri="{FF2B5EF4-FFF2-40B4-BE49-F238E27FC236}">
                <a16:creationId xmlns:a16="http://schemas.microsoft.com/office/drawing/2014/main" id="{B8B61DD2-F393-76DB-2DAB-82EC603F9A4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0" name="テキスト ボックス 49">
            <a:extLst>
              <a:ext uri="{FF2B5EF4-FFF2-40B4-BE49-F238E27FC236}">
                <a16:creationId xmlns:a16="http://schemas.microsoft.com/office/drawing/2014/main" id="{C18A17B6-1E4C-BC7F-B0C8-F21FD9024248}"/>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2" name="テキスト ボックス 51">
            <a:extLst>
              <a:ext uri="{FF2B5EF4-FFF2-40B4-BE49-F238E27FC236}">
                <a16:creationId xmlns:a16="http://schemas.microsoft.com/office/drawing/2014/main" id="{B9E0A6F3-B554-84F0-42D1-3D164736FF77}"/>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54" name="テキスト ボックス 53">
            <a:extLst>
              <a:ext uri="{FF2B5EF4-FFF2-40B4-BE49-F238E27FC236}">
                <a16:creationId xmlns:a16="http://schemas.microsoft.com/office/drawing/2014/main" id="{9FFBB567-A98F-8714-CA2B-016173887CAF}"/>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289234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A2BAAD1D-2F90-666C-3248-95C9F50BB590}"/>
              </a:ext>
            </a:extLst>
          </p:cNvPr>
          <p:cNvGrpSpPr/>
          <p:nvPr/>
        </p:nvGrpSpPr>
        <p:grpSpPr>
          <a:xfrm>
            <a:off x="628650" y="628470"/>
            <a:ext cx="952500" cy="952500"/>
            <a:chOff x="0" y="0"/>
            <a:chExt cx="812800" cy="812800"/>
          </a:xfrm>
        </p:grpSpPr>
        <p:sp>
          <p:nvSpPr>
            <p:cNvPr id="4" name="Freeform 6">
              <a:extLst>
                <a:ext uri="{FF2B5EF4-FFF2-40B4-BE49-F238E27FC236}">
                  <a16:creationId xmlns:a16="http://schemas.microsoft.com/office/drawing/2014/main" id="{A1B7853A-2CEA-FDC6-1D07-FED5A96B3D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9C779"/>
            </a:solidFill>
          </p:spPr>
          <p:txBody>
            <a:bodyPr/>
            <a:lstStyle/>
            <a:p>
              <a:endParaRPr lang="ja-JP" altLang="en-US"/>
            </a:p>
          </p:txBody>
        </p:sp>
        <p:sp>
          <p:nvSpPr>
            <p:cNvPr id="5" name="TextBox 7">
              <a:extLst>
                <a:ext uri="{FF2B5EF4-FFF2-40B4-BE49-F238E27FC236}">
                  <a16:creationId xmlns:a16="http://schemas.microsoft.com/office/drawing/2014/main" id="{70FCBCF5-4D5D-4B32-ED2B-3B46E4F721D8}"/>
                </a:ext>
              </a:extLst>
            </p:cNvPr>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6" name="TextBox 28">
            <a:extLst>
              <a:ext uri="{FF2B5EF4-FFF2-40B4-BE49-F238E27FC236}">
                <a16:creationId xmlns:a16="http://schemas.microsoft.com/office/drawing/2014/main" id="{FD900C64-FD1D-9EEF-26F2-86DBFB93AE1E}"/>
              </a:ext>
            </a:extLst>
          </p:cNvPr>
          <p:cNvSpPr txBox="1"/>
          <p:nvPr/>
        </p:nvSpPr>
        <p:spPr>
          <a:xfrm>
            <a:off x="914400" y="687646"/>
            <a:ext cx="7620000" cy="748154"/>
          </a:xfrm>
          <a:prstGeom prst="rect">
            <a:avLst/>
          </a:prstGeom>
        </p:spPr>
        <p:txBody>
          <a:bodyPr lIns="0" tIns="0" rIns="0" bIns="0" rtlCol="0" anchor="t">
            <a:spAutoFit/>
          </a:bodyPr>
          <a:lstStyle/>
          <a:p>
            <a:pPr algn="l">
              <a:lnSpc>
                <a:spcPts val="6400"/>
              </a:lnSpc>
              <a:spcBef>
                <a:spcPct val="0"/>
              </a:spcBef>
            </a:pPr>
            <a:r>
              <a:rPr lang="ja-JP" alt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rPr>
              <a:t>振り返る・見直す</a:t>
            </a:r>
            <a:endParaRPr lang="en-US" sz="3600" b="1" spc="384"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3" name="TextBox 12">
            <a:extLst>
              <a:ext uri="{FF2B5EF4-FFF2-40B4-BE49-F238E27FC236}">
                <a16:creationId xmlns:a16="http://schemas.microsoft.com/office/drawing/2014/main" id="{30EC0631-81CF-C902-881A-5D35234A7ED2}"/>
              </a:ext>
            </a:extLst>
          </p:cNvPr>
          <p:cNvSpPr txBox="1"/>
          <p:nvPr/>
        </p:nvSpPr>
        <p:spPr>
          <a:xfrm>
            <a:off x="1932926" y="2155083"/>
            <a:ext cx="14422148"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この活動・関わり方は本当によりよい形になっていますか？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25" name="正方形/長方形 24">
            <a:extLst>
              <a:ext uri="{FF2B5EF4-FFF2-40B4-BE49-F238E27FC236}">
                <a16:creationId xmlns:a16="http://schemas.microsoft.com/office/drawing/2014/main" id="{F1B5BF63-A5E6-91D4-DFB6-FFB1E0F07619}"/>
              </a:ext>
            </a:extLst>
          </p:cNvPr>
          <p:cNvSpPr/>
          <p:nvPr/>
        </p:nvSpPr>
        <p:spPr>
          <a:xfrm>
            <a:off x="9210808" y="3771958"/>
            <a:ext cx="3802091" cy="2363829"/>
          </a:xfrm>
          <a:prstGeom prst="rect">
            <a:avLst/>
          </a:prstGeom>
          <a:solidFill>
            <a:srgbClr val="FFEF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家庭</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安心・理解・関わりやすさ</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7" name="正方形/長方形 26">
            <a:extLst>
              <a:ext uri="{FF2B5EF4-FFF2-40B4-BE49-F238E27FC236}">
                <a16:creationId xmlns:a16="http://schemas.microsoft.com/office/drawing/2014/main" id="{5721C5CC-DCB5-38E2-1E57-A3E8B17ABA03}"/>
              </a:ext>
            </a:extLst>
          </p:cNvPr>
          <p:cNvSpPr/>
          <p:nvPr/>
        </p:nvSpPr>
        <p:spPr>
          <a:xfrm>
            <a:off x="5103084" y="3771958"/>
            <a:ext cx="3802091" cy="2363829"/>
          </a:xfrm>
          <a:prstGeom prst="rect">
            <a:avLst/>
          </a:prstGeom>
          <a:solidFill>
            <a:srgbClr val="E9F0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学校</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負担・役割・教育的価値</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9" name="正方形/長方形 28">
            <a:extLst>
              <a:ext uri="{FF2B5EF4-FFF2-40B4-BE49-F238E27FC236}">
                <a16:creationId xmlns:a16="http://schemas.microsoft.com/office/drawing/2014/main" id="{C3F7277F-C3D7-07DA-B723-29139670E72A}"/>
              </a:ext>
            </a:extLst>
          </p:cNvPr>
          <p:cNvSpPr/>
          <p:nvPr/>
        </p:nvSpPr>
        <p:spPr>
          <a:xfrm>
            <a:off x="13318532" y="3771958"/>
            <a:ext cx="3802091" cy="2363829"/>
          </a:xfrm>
          <a:prstGeom prst="rect">
            <a:avLst/>
          </a:prstGeom>
          <a:solidFill>
            <a:srgbClr val="E9F3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地域</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無理のなさ・やりがい・継続</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31" name="正方形/長方形 30">
            <a:extLst>
              <a:ext uri="{FF2B5EF4-FFF2-40B4-BE49-F238E27FC236}">
                <a16:creationId xmlns:a16="http://schemas.microsoft.com/office/drawing/2014/main" id="{F4B4C236-B40C-070F-B3EC-6389C2D8EBC6}"/>
              </a:ext>
            </a:extLst>
          </p:cNvPr>
          <p:cNvSpPr/>
          <p:nvPr/>
        </p:nvSpPr>
        <p:spPr>
          <a:xfrm>
            <a:off x="995360" y="3745314"/>
            <a:ext cx="3802091" cy="2363829"/>
          </a:xfrm>
          <a:prstGeom prst="rect">
            <a:avLst/>
          </a:prstGeom>
          <a:solidFill>
            <a:srgbClr val="FFF2C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chemeClr val="tx1"/>
                </a:solidFill>
                <a:latin typeface="UD デジタル 教科書体 NK-B" panose="02020700000000000000" pitchFamily="18" charset="-128"/>
                <a:ea typeface="UD デジタル 教科書体 NK-B" panose="02020700000000000000" pitchFamily="18" charset="-128"/>
              </a:rPr>
              <a:t>子ども</a:t>
            </a: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endParaRPr kumimoji="1" lang="en-US" altLang="ja-JP" sz="3600" dirty="0">
              <a:solidFill>
                <a:schemeClr val="tx1"/>
              </a:solidFill>
              <a:latin typeface="UD デジタル 教科書体 NK-B" panose="02020700000000000000" pitchFamily="18" charset="-128"/>
              <a:ea typeface="UD デジタル 教科書体 NK-B" panose="02020700000000000000" pitchFamily="18" charset="-128"/>
            </a:endParaRPr>
          </a:p>
          <a:p>
            <a:pPr algn="ctr"/>
            <a:r>
              <a:rPr kumimoji="1" lang="ja-JP" altLang="en-US" sz="2400" dirty="0">
                <a:solidFill>
                  <a:schemeClr val="tx1"/>
                </a:solidFill>
                <a:latin typeface="UD デジタル 教科書体 NK-B" panose="02020700000000000000" pitchFamily="18" charset="-128"/>
                <a:ea typeface="UD デジタル 教科書体 NK-B" panose="02020700000000000000" pitchFamily="18" charset="-128"/>
              </a:rPr>
              <a:t>学び・成長・安心</a:t>
            </a:r>
            <a:endParaRPr kumimoji="1" lang="en-US" altLang="ja-JP" sz="2400"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32" name="TextBox 12">
            <a:extLst>
              <a:ext uri="{FF2B5EF4-FFF2-40B4-BE49-F238E27FC236}">
                <a16:creationId xmlns:a16="http://schemas.microsoft.com/office/drawing/2014/main" id="{5CBEC7C0-13FE-D341-A26F-0FE7FD9A1300}"/>
              </a:ext>
            </a:extLst>
          </p:cNvPr>
          <p:cNvSpPr txBox="1"/>
          <p:nvPr/>
        </p:nvSpPr>
        <p:spPr>
          <a:xfrm>
            <a:off x="3015354" y="7351763"/>
            <a:ext cx="12257292" cy="714747"/>
          </a:xfrm>
          <a:prstGeom prst="rect">
            <a:avLst/>
          </a:prstGeom>
        </p:spPr>
        <p:txBody>
          <a:bodyPr wrap="square" lIns="0" tIns="0" rIns="0" bIns="0" rtlCol="0" anchor="t">
            <a:spAutoFit/>
          </a:bodyPr>
          <a:lstStyle/>
          <a:p>
            <a:pPr algn="ctr">
              <a:lnSpc>
                <a:spcPts val="5880"/>
              </a:lnSpc>
              <a:spcBef>
                <a:spcPct val="0"/>
              </a:spcBef>
            </a:pPr>
            <a:r>
              <a:rPr lang="ja-JP" alt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グループで「ここを見直したい」を１つ決める</a:t>
            </a:r>
            <a:endParaRPr lang="en-US" sz="40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34" name="四角形: 角を丸くする 33">
            <a:extLst>
              <a:ext uri="{FF2B5EF4-FFF2-40B4-BE49-F238E27FC236}">
                <a16:creationId xmlns:a16="http://schemas.microsoft.com/office/drawing/2014/main" id="{EC8D9878-7E8A-FFDB-FCCB-8F56AA3D29FA}"/>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BCCC8ECE-FDF9-22AE-B571-183097F9C2D6}"/>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BD84068E-5887-160F-E6E5-A5B222246115}"/>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四角形: 角を丸くする 39">
            <a:extLst>
              <a:ext uri="{FF2B5EF4-FFF2-40B4-BE49-F238E27FC236}">
                <a16:creationId xmlns:a16="http://schemas.microsoft.com/office/drawing/2014/main" id="{DC167748-6B12-108A-9F62-C99B5FB98767}"/>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四角形: 角を丸くする 41">
            <a:extLst>
              <a:ext uri="{FF2B5EF4-FFF2-40B4-BE49-F238E27FC236}">
                <a16:creationId xmlns:a16="http://schemas.microsoft.com/office/drawing/2014/main" id="{30658B3A-D6C6-6EDD-3934-AD2C66A4CE92}"/>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56694C2C-8E68-DB2F-5F11-E62769AA6134}"/>
              </a:ext>
            </a:extLst>
          </p:cNvPr>
          <p:cNvSpPr/>
          <p:nvPr/>
        </p:nvSpPr>
        <p:spPr>
          <a:xfrm>
            <a:off x="12430658" y="9140621"/>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3E44A085-65CA-13F0-F19F-D18C9E39DD11}"/>
              </a:ext>
            </a:extLst>
          </p:cNvPr>
          <p:cNvSpPr/>
          <p:nvPr/>
        </p:nvSpPr>
        <p:spPr>
          <a:xfrm>
            <a:off x="1473606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65A95840-C752-4657-DF99-4E32967F6F39}"/>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50" name="テキスト ボックス 49">
            <a:extLst>
              <a:ext uri="{FF2B5EF4-FFF2-40B4-BE49-F238E27FC236}">
                <a16:creationId xmlns:a16="http://schemas.microsoft.com/office/drawing/2014/main" id="{532F0449-5C06-6BF8-E94C-2E13FD866902}"/>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52" name="テキスト ボックス 51">
            <a:extLst>
              <a:ext uri="{FF2B5EF4-FFF2-40B4-BE49-F238E27FC236}">
                <a16:creationId xmlns:a16="http://schemas.microsoft.com/office/drawing/2014/main" id="{5DD06A71-31BF-138B-4525-4F805A9EE8FC}"/>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54" name="テキスト ボックス 53">
            <a:extLst>
              <a:ext uri="{FF2B5EF4-FFF2-40B4-BE49-F238E27FC236}">
                <a16:creationId xmlns:a16="http://schemas.microsoft.com/office/drawing/2014/main" id="{93C921FA-5F23-C04B-16F1-ACC701A2E70E}"/>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56" name="テキスト ボックス 55">
            <a:extLst>
              <a:ext uri="{FF2B5EF4-FFF2-40B4-BE49-F238E27FC236}">
                <a16:creationId xmlns:a16="http://schemas.microsoft.com/office/drawing/2014/main" id="{99F3F099-B1AF-3D1E-E09D-AAD1D9E53BCE}"/>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58" name="テキスト ボックス 57">
            <a:extLst>
              <a:ext uri="{FF2B5EF4-FFF2-40B4-BE49-F238E27FC236}">
                <a16:creationId xmlns:a16="http://schemas.microsoft.com/office/drawing/2014/main" id="{2404DFC9-FDF1-CF05-FBEA-90A77DF5B7F9}"/>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60" name="テキスト ボックス 59">
            <a:extLst>
              <a:ext uri="{FF2B5EF4-FFF2-40B4-BE49-F238E27FC236}">
                <a16:creationId xmlns:a16="http://schemas.microsoft.com/office/drawing/2014/main" id="{963824EE-8675-AADA-A458-2801E30AF0C2}"/>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1993257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4EADAB2A-BF4D-5B8A-B6E5-107DB120AE19}"/>
              </a:ext>
            </a:extLst>
          </p:cNvPr>
          <p:cNvSpPr txBox="1"/>
          <p:nvPr/>
        </p:nvSpPr>
        <p:spPr>
          <a:xfrm>
            <a:off x="1931154" y="1459834"/>
            <a:ext cx="14422148" cy="729495"/>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“カベ”が見えたら対話のチャンス</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7" name="四角形: 角を丸くする 6">
            <a:extLst>
              <a:ext uri="{FF2B5EF4-FFF2-40B4-BE49-F238E27FC236}">
                <a16:creationId xmlns:a16="http://schemas.microsoft.com/office/drawing/2014/main" id="{A2DBB50B-CA25-B271-9020-A636FD68D118}"/>
              </a:ext>
            </a:extLst>
          </p:cNvPr>
          <p:cNvSpPr/>
          <p:nvPr/>
        </p:nvSpPr>
        <p:spPr>
          <a:xfrm>
            <a:off x="2589028" y="3092872"/>
            <a:ext cx="13106400" cy="2498097"/>
          </a:xfrm>
          <a:prstGeom prst="round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rgbClr val="FFC000"/>
                </a:solidFill>
                <a:latin typeface="UD デジタル 教科書体 NP-B" panose="02020700000000000000" pitchFamily="18" charset="-128"/>
                <a:ea typeface="UD デジタル 教科書体 NP-B" panose="02020700000000000000" pitchFamily="18" charset="-128"/>
              </a:rPr>
              <a:t>最後に一人一言</a:t>
            </a:r>
            <a:endParaRPr kumimoji="1" lang="en-US" altLang="ja-JP" sz="3600" dirty="0">
              <a:solidFill>
                <a:srgbClr val="FFC000"/>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40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4000" dirty="0">
                <a:solidFill>
                  <a:schemeClr val="tx1"/>
                </a:solidFill>
                <a:latin typeface="UD デジタル 教科書体 NP-B" panose="02020700000000000000" pitchFamily="18" charset="-128"/>
                <a:ea typeface="UD デジタル 教科書体 NP-B" panose="02020700000000000000" pitchFamily="18" charset="-128"/>
              </a:rPr>
              <a:t>「今日の気付き」または「次にやってみたいこと」</a:t>
            </a:r>
          </a:p>
        </p:txBody>
      </p:sp>
      <p:sp>
        <p:nvSpPr>
          <p:cNvPr id="8" name="TextBox 12">
            <a:extLst>
              <a:ext uri="{FF2B5EF4-FFF2-40B4-BE49-F238E27FC236}">
                <a16:creationId xmlns:a16="http://schemas.microsoft.com/office/drawing/2014/main" id="{E7BBAE1D-211F-C239-773E-E9C3DAEA4114}"/>
              </a:ext>
            </a:extLst>
          </p:cNvPr>
          <p:cNvSpPr txBox="1"/>
          <p:nvPr/>
        </p:nvSpPr>
        <p:spPr>
          <a:xfrm>
            <a:off x="2059627" y="6494512"/>
            <a:ext cx="14422148" cy="1486112"/>
          </a:xfrm>
          <a:prstGeom prst="rect">
            <a:avLst/>
          </a:prstGeom>
        </p:spPr>
        <p:txBody>
          <a:bodyPr wrap="square" lIns="0" tIns="0" rIns="0" bIns="0" rtlCol="0" anchor="t">
            <a:spAutoFit/>
          </a:bodyPr>
          <a:lstStyle/>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「誰が正しい？」ではなく、</a:t>
            </a:r>
            <a:endParaRPr lang="en-US" altLang="ja-JP"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a:p>
            <a:pPr algn="ctr">
              <a:lnSpc>
                <a:spcPts val="5880"/>
              </a:lnSpc>
              <a:spcBef>
                <a:spcPct val="0"/>
              </a:spcBef>
            </a:pPr>
            <a:r>
              <a:rPr lang="ja-JP" alt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rPr>
              <a:t>「子どもたちのために、どうすれば一緒にできる？」へ</a:t>
            </a:r>
            <a:endParaRPr lang="en-US" sz="4400" b="1" spc="336" dirty="0">
              <a:latin typeface="UD デジタル 教科書体 NK-B" panose="02020700000000000000" pitchFamily="18" charset="-128"/>
              <a:ea typeface="UD デジタル 教科書体 NK-B" panose="02020700000000000000" pitchFamily="18" charset="-128"/>
              <a:cs typeface="Noto Sans JP Medium"/>
              <a:sym typeface="Noto Sans JP Medium"/>
            </a:endParaRPr>
          </a:p>
        </p:txBody>
      </p:sp>
      <p:sp>
        <p:nvSpPr>
          <p:cNvPr id="10" name="四角形: 角を丸くする 9">
            <a:extLst>
              <a:ext uri="{FF2B5EF4-FFF2-40B4-BE49-F238E27FC236}">
                <a16:creationId xmlns:a16="http://schemas.microsoft.com/office/drawing/2014/main" id="{4295B0F6-EEC1-965F-91DB-4D817373161C}"/>
              </a:ext>
            </a:extLst>
          </p:cNvPr>
          <p:cNvSpPr/>
          <p:nvPr/>
        </p:nvSpPr>
        <p:spPr>
          <a:xfrm>
            <a:off x="888376"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角を丸くする 11">
            <a:extLst>
              <a:ext uri="{FF2B5EF4-FFF2-40B4-BE49-F238E27FC236}">
                <a16:creationId xmlns:a16="http://schemas.microsoft.com/office/drawing/2014/main" id="{D725221A-963E-4725-6FFC-726C8A767334}"/>
              </a:ext>
            </a:extLst>
          </p:cNvPr>
          <p:cNvSpPr/>
          <p:nvPr/>
        </p:nvSpPr>
        <p:spPr>
          <a:xfrm>
            <a:off x="3198861" y="911826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B6D231C9-99F0-87DC-A5EF-02243D4146D1}"/>
              </a:ext>
            </a:extLst>
          </p:cNvPr>
          <p:cNvSpPr/>
          <p:nvPr/>
        </p:nvSpPr>
        <p:spPr>
          <a:xfrm>
            <a:off x="5509346" y="9129034"/>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四角形: 角を丸くする 15">
            <a:extLst>
              <a:ext uri="{FF2B5EF4-FFF2-40B4-BE49-F238E27FC236}">
                <a16:creationId xmlns:a16="http://schemas.microsoft.com/office/drawing/2014/main" id="{61F08482-D57F-090B-DCAE-AE090FE421C1}"/>
              </a:ext>
            </a:extLst>
          </p:cNvPr>
          <p:cNvSpPr/>
          <p:nvPr/>
        </p:nvSpPr>
        <p:spPr>
          <a:xfrm>
            <a:off x="7819438" y="9149260"/>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角を丸くする 17">
            <a:extLst>
              <a:ext uri="{FF2B5EF4-FFF2-40B4-BE49-F238E27FC236}">
                <a16:creationId xmlns:a16="http://schemas.microsoft.com/office/drawing/2014/main" id="{8D84A373-9EFD-8595-106F-558ECC1AC0E0}"/>
              </a:ext>
            </a:extLst>
          </p:cNvPr>
          <p:cNvSpPr/>
          <p:nvPr/>
        </p:nvSpPr>
        <p:spPr>
          <a:xfrm>
            <a:off x="10129530"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角を丸くする 19">
            <a:extLst>
              <a:ext uri="{FF2B5EF4-FFF2-40B4-BE49-F238E27FC236}">
                <a16:creationId xmlns:a16="http://schemas.microsoft.com/office/drawing/2014/main" id="{F525963D-0672-C5A5-56F5-D6013ED52981}"/>
              </a:ext>
            </a:extLst>
          </p:cNvPr>
          <p:cNvSpPr/>
          <p:nvPr/>
        </p:nvSpPr>
        <p:spPr>
          <a:xfrm>
            <a:off x="12430658" y="9140621"/>
            <a:ext cx="2210986" cy="670934"/>
          </a:xfrm>
          <a:prstGeom prst="roundRect">
            <a:avLst/>
          </a:prstGeom>
          <a:solidFill>
            <a:srgbClr val="CC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角を丸くする 21">
            <a:extLst>
              <a:ext uri="{FF2B5EF4-FFF2-40B4-BE49-F238E27FC236}">
                <a16:creationId xmlns:a16="http://schemas.microsoft.com/office/drawing/2014/main" id="{3F052765-8FD2-1CE6-5E3D-57B000F86819}"/>
              </a:ext>
            </a:extLst>
          </p:cNvPr>
          <p:cNvSpPr/>
          <p:nvPr/>
        </p:nvSpPr>
        <p:spPr>
          <a:xfrm>
            <a:off x="14736066" y="9129034"/>
            <a:ext cx="2210986" cy="67093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AE6C7D8D-8094-A23C-ED6F-0C99103E6632}"/>
              </a:ext>
            </a:extLst>
          </p:cNvPr>
          <p:cNvSpPr txBox="1"/>
          <p:nvPr/>
        </p:nvSpPr>
        <p:spPr>
          <a:xfrm>
            <a:off x="1224887" y="9173863"/>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導入</a:t>
            </a:r>
          </a:p>
        </p:txBody>
      </p:sp>
      <p:sp>
        <p:nvSpPr>
          <p:cNvPr id="26" name="テキスト ボックス 25">
            <a:extLst>
              <a:ext uri="{FF2B5EF4-FFF2-40B4-BE49-F238E27FC236}">
                <a16:creationId xmlns:a16="http://schemas.microsoft.com/office/drawing/2014/main" id="{B64D31F3-1E51-E2E1-4B35-2AC9F351C60D}"/>
              </a:ext>
            </a:extLst>
          </p:cNvPr>
          <p:cNvSpPr txBox="1"/>
          <p:nvPr/>
        </p:nvSpPr>
        <p:spPr>
          <a:xfrm>
            <a:off x="3477360"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題材</a:t>
            </a:r>
          </a:p>
        </p:txBody>
      </p:sp>
      <p:sp>
        <p:nvSpPr>
          <p:cNvPr id="28" name="テキスト ボックス 27">
            <a:extLst>
              <a:ext uri="{FF2B5EF4-FFF2-40B4-BE49-F238E27FC236}">
                <a16:creationId xmlns:a16="http://schemas.microsoft.com/office/drawing/2014/main" id="{B7DF2769-4288-BA8D-7069-92CF33114370}"/>
              </a:ext>
            </a:extLst>
          </p:cNvPr>
          <p:cNvSpPr txBox="1"/>
          <p:nvPr/>
        </p:nvSpPr>
        <p:spPr>
          <a:xfrm>
            <a:off x="5819221" y="9182652"/>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選ぶ</a:t>
            </a:r>
          </a:p>
        </p:txBody>
      </p:sp>
      <p:sp>
        <p:nvSpPr>
          <p:cNvPr id="30" name="テキスト ボックス 29">
            <a:extLst>
              <a:ext uri="{FF2B5EF4-FFF2-40B4-BE49-F238E27FC236}">
                <a16:creationId xmlns:a16="http://schemas.microsoft.com/office/drawing/2014/main" id="{1EA3E41D-B813-5B65-3925-DADAB1DE0464}"/>
              </a:ext>
            </a:extLst>
          </p:cNvPr>
          <p:cNvSpPr txBox="1"/>
          <p:nvPr/>
        </p:nvSpPr>
        <p:spPr>
          <a:xfrm>
            <a:off x="8107725"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訳す</a:t>
            </a:r>
          </a:p>
        </p:txBody>
      </p:sp>
      <p:sp>
        <p:nvSpPr>
          <p:cNvPr id="32" name="テキスト ボックス 31">
            <a:extLst>
              <a:ext uri="{FF2B5EF4-FFF2-40B4-BE49-F238E27FC236}">
                <a16:creationId xmlns:a16="http://schemas.microsoft.com/office/drawing/2014/main" id="{C0314A68-DF6B-B611-AC1F-D2B935F08D11}"/>
              </a:ext>
            </a:extLst>
          </p:cNvPr>
          <p:cNvSpPr txBox="1"/>
          <p:nvPr/>
        </p:nvSpPr>
        <p:spPr>
          <a:xfrm>
            <a:off x="10430441" y="9182100"/>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話す</a:t>
            </a:r>
          </a:p>
        </p:txBody>
      </p:sp>
      <p:sp>
        <p:nvSpPr>
          <p:cNvPr id="34" name="テキスト ボックス 33">
            <a:extLst>
              <a:ext uri="{FF2B5EF4-FFF2-40B4-BE49-F238E27FC236}">
                <a16:creationId xmlns:a16="http://schemas.microsoft.com/office/drawing/2014/main" id="{5067583A-1066-B4D2-4D4E-9780052DBF67}"/>
              </a:ext>
            </a:extLst>
          </p:cNvPr>
          <p:cNvSpPr txBox="1"/>
          <p:nvPr/>
        </p:nvSpPr>
        <p:spPr>
          <a:xfrm>
            <a:off x="12607280" y="9181885"/>
            <a:ext cx="1861163"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見直す</a:t>
            </a:r>
          </a:p>
        </p:txBody>
      </p:sp>
      <p:sp>
        <p:nvSpPr>
          <p:cNvPr id="36" name="テキスト ボックス 35">
            <a:extLst>
              <a:ext uri="{FF2B5EF4-FFF2-40B4-BE49-F238E27FC236}">
                <a16:creationId xmlns:a16="http://schemas.microsoft.com/office/drawing/2014/main" id="{02A0A7A5-9DD0-1D1B-BB31-A53E35E8910D}"/>
              </a:ext>
            </a:extLst>
          </p:cNvPr>
          <p:cNvSpPr txBox="1"/>
          <p:nvPr/>
        </p:nvSpPr>
        <p:spPr>
          <a:xfrm>
            <a:off x="15042052" y="9183745"/>
            <a:ext cx="1600200" cy="646331"/>
          </a:xfrm>
          <a:prstGeom prst="rect">
            <a:avLst/>
          </a:prstGeom>
          <a:noFill/>
        </p:spPr>
        <p:txBody>
          <a:bodyPr wrap="square" rtlCol="0">
            <a:spAutoFit/>
          </a:bodyPr>
          <a:lstStyle/>
          <a:p>
            <a:pPr algn="ctr"/>
            <a:r>
              <a:rPr lang="ja-JP" altLang="en-US" sz="3600" b="1" spc="384" dirty="0">
                <a:solidFill>
                  <a:srgbClr val="404040"/>
                </a:solidFill>
                <a:latin typeface="UD デジタル 教科書体 NK-B" panose="02020700000000000000" pitchFamily="18" charset="-128"/>
                <a:ea typeface="UD デジタル 教科書体 NK-B" panose="02020700000000000000" pitchFamily="18" charset="-128"/>
              </a:rPr>
              <a:t>まとめ</a:t>
            </a:r>
          </a:p>
        </p:txBody>
      </p:sp>
    </p:spTree>
    <p:extLst>
      <p:ext uri="{BB962C8B-B14F-4D97-AF65-F5344CB8AC3E}">
        <p14:creationId xmlns:p14="http://schemas.microsoft.com/office/powerpoint/2010/main" val="33130950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1912</TotalTime>
  <Words>2712</Words>
  <Application>Microsoft Office PowerPoint</Application>
  <PresentationFormat>ユーザー設定</PresentationFormat>
  <Paragraphs>419</Paragraphs>
  <Slides>12</Slides>
  <Notes>12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游ゴシック</vt:lpstr>
      <vt:lpstr>BIZ UDPゴシック</vt:lpstr>
      <vt:lpstr>UD デジタル 教科書体 NP-B</vt:lpstr>
      <vt:lpstr>Arial</vt:lpstr>
      <vt:lpstr>UD デジタル 教科書体 NK-B</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c:creator>
  <cp:lastModifiedBy>生涯学習センター　田甫　健一</cp:lastModifiedBy>
  <cp:revision>16</cp:revision>
  <cp:lastPrinted>2026-10-09T02:31:31Z</cp:lastPrinted>
  <dcterms:created xsi:type="dcterms:W3CDTF">2006-08-16T00:00:00Z</dcterms:created>
  <dcterms:modified xsi:type="dcterms:W3CDTF">2026-10-28T00:21:49Z</dcterms:modified>
  <dc:identifier>DAHLgdOxnlo</dc:identifier>
</cp:coreProperties>
</file>